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33"/>
  </p:notesMasterIdLst>
  <p:handoutMasterIdLst>
    <p:handoutMasterId r:id="rId34"/>
  </p:handoutMasterIdLst>
  <p:sldIdLst>
    <p:sldId id="1163" r:id="rId6"/>
    <p:sldId id="1164" r:id="rId7"/>
    <p:sldId id="1225" r:id="rId8"/>
    <p:sldId id="1226" r:id="rId9"/>
    <p:sldId id="808" r:id="rId10"/>
    <p:sldId id="809" r:id="rId11"/>
    <p:sldId id="1150" r:id="rId12"/>
    <p:sldId id="1151" r:id="rId13"/>
    <p:sldId id="812" r:id="rId14"/>
    <p:sldId id="1133" r:id="rId15"/>
    <p:sldId id="1232" r:id="rId16"/>
    <p:sldId id="1235" r:id="rId17"/>
    <p:sldId id="1233" r:id="rId18"/>
    <p:sldId id="1247" r:id="rId19"/>
    <p:sldId id="1144" r:id="rId20"/>
    <p:sldId id="817" r:id="rId21"/>
    <p:sldId id="1179" r:id="rId22"/>
    <p:sldId id="1227" r:id="rId23"/>
    <p:sldId id="1251" r:id="rId24"/>
    <p:sldId id="1236" r:id="rId25"/>
    <p:sldId id="1228" r:id="rId26"/>
    <p:sldId id="1250" r:id="rId27"/>
    <p:sldId id="1249" r:id="rId28"/>
    <p:sldId id="1248" r:id="rId29"/>
    <p:sldId id="1237" r:id="rId30"/>
    <p:sldId id="1245" r:id="rId31"/>
    <p:sldId id="1105" r:id="rId32"/>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2" autoAdjust="0"/>
    <p:restoredTop sz="91922"/>
  </p:normalViewPr>
  <p:slideViewPr>
    <p:cSldViewPr snapToGrid="0">
      <p:cViewPr varScale="1">
        <p:scale>
          <a:sx n="211" d="100"/>
          <a:sy n="211" d="100"/>
        </p:scale>
        <p:origin x="2892" y="17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12/4/2024</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12/4/2024</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3:notes"/>
          <p:cNvSpPr txBox="1">
            <a:spLocks noGrp="1"/>
          </p:cNvSpPr>
          <p:nvPr>
            <p:ph type="body" idx="1"/>
          </p:nvPr>
        </p:nvSpPr>
        <p:spPr>
          <a:xfrm>
            <a:off x="906462" y="4716462"/>
            <a:ext cx="4984800" cy="4468800"/>
          </a:xfrm>
          <a:prstGeom prst="rect">
            <a:avLst/>
          </a:prstGeom>
        </p:spPr>
        <p:txBody>
          <a:bodyPr spcFirstLastPara="1" wrap="square" lIns="92850" tIns="46425" rIns="92850" bIns="46425" anchor="t" anchorCtr="0">
            <a:noAutofit/>
          </a:bodyPr>
          <a:lstStyle/>
          <a:p>
            <a:pPr marL="0" lvl="0" indent="0" algn="l" rtl="0">
              <a:spcBef>
                <a:spcPts val="0"/>
              </a:spcBef>
              <a:spcAft>
                <a:spcPts val="0"/>
              </a:spcAft>
              <a:buNone/>
            </a:pPr>
            <a:endParaRPr dirty="0"/>
          </a:p>
        </p:txBody>
      </p:sp>
      <p:sp>
        <p:nvSpPr>
          <p:cNvPr id="117" name="Google Shape;117;p3:notes"/>
          <p:cNvSpPr>
            <a:spLocks noGrp="1" noRot="1" noChangeAspect="1"/>
          </p:cNvSpPr>
          <p:nvPr>
            <p:ph type="sldImg" idx="2"/>
          </p:nvPr>
        </p:nvSpPr>
        <p:spPr>
          <a:xfrm>
            <a:off x="88900" y="742950"/>
            <a:ext cx="6619875" cy="37242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91577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04/12/2024</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04/12/2024</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04/12/2024</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04/12/2024</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04/12/2024</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04/12/2024</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04/12/2024</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360FD2-2AFE-4F82-810F-E8317CD40423}"/>
              </a:ext>
            </a:extLst>
          </p:cNvPr>
          <p:cNvSpPr>
            <a:spLocks noGrp="1"/>
          </p:cNvSpPr>
          <p:nvPr>
            <p:ph type="dt" sz="half" idx="10"/>
          </p:nvPr>
        </p:nvSpPr>
        <p:spPr>
          <a:xfrm>
            <a:off x="0" y="0"/>
            <a:ext cx="0" cy="0"/>
          </a:xfrm>
        </p:spPr>
        <p:txBody>
          <a:bodyPr/>
          <a:lstStyle>
            <a:lvl1pPr>
              <a:defRPr/>
            </a:lvl1pPr>
          </a:lstStyle>
          <a:p>
            <a:pPr>
              <a:defRPr/>
            </a:pPr>
            <a:fld id="{0B646E51-3B49-4A8B-AD1E-06E46E34F6E0}" type="datetimeFigureOut">
              <a:rPr lang="en-GB"/>
              <a:pPr>
                <a:defRPr/>
              </a:pPr>
              <a:t>04/12/2024</a:t>
            </a:fld>
            <a:endParaRPr lang="en-GB"/>
          </a:p>
        </p:txBody>
      </p:sp>
      <p:sp>
        <p:nvSpPr>
          <p:cNvPr id="5" name="Footer Placeholder 4">
            <a:extLst>
              <a:ext uri="{FF2B5EF4-FFF2-40B4-BE49-F238E27FC236}">
                <a16:creationId xmlns:a16="http://schemas.microsoft.com/office/drawing/2014/main" id="{CB9D3BEB-9417-4C22-AE02-B4EF424DA87D}"/>
              </a:ext>
            </a:extLst>
          </p:cNvPr>
          <p:cNvSpPr>
            <a:spLocks noGrp="1"/>
          </p:cNvSpPr>
          <p:nvPr>
            <p:ph type="ftr" sz="quarter" idx="11"/>
          </p:nvPr>
        </p:nvSpPr>
        <p:spPr>
          <a:xfrm>
            <a:off x="0" y="0"/>
            <a:ext cx="0" cy="0"/>
          </a:xfrm>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BF61854-9EE5-466E-96CE-72A9C67B756D}"/>
              </a:ext>
            </a:extLst>
          </p:cNvPr>
          <p:cNvSpPr>
            <a:spLocks noGrp="1"/>
          </p:cNvSpPr>
          <p:nvPr>
            <p:ph type="sldNum" sz="quarter" idx="12"/>
          </p:nvPr>
        </p:nvSpPr>
        <p:spPr>
          <a:xfrm>
            <a:off x="0" y="0"/>
            <a:ext cx="0" cy="0"/>
          </a:xfrm>
        </p:spPr>
        <p:txBody>
          <a:bodyPr/>
          <a:lstStyle>
            <a:lvl1pPr>
              <a:defRPr/>
            </a:lvl1pPr>
          </a:lstStyle>
          <a:p>
            <a:pPr>
              <a:defRPr/>
            </a:pPr>
            <a:fld id="{D04A6022-F1F6-46BC-8206-E355C2D16FFB}" type="slidenum">
              <a:rPr lang="en-GB" altLang="en-US"/>
              <a:pPr>
                <a:defRPr/>
              </a:pPr>
              <a:t>‹#›</a:t>
            </a:fld>
            <a:endParaRPr lang="en-GB" altLang="en-US"/>
          </a:p>
        </p:txBody>
      </p:sp>
    </p:spTree>
    <p:extLst>
      <p:ext uri="{BB962C8B-B14F-4D97-AF65-F5344CB8AC3E}">
        <p14:creationId xmlns:p14="http://schemas.microsoft.com/office/powerpoint/2010/main" val="723704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04/12/2024</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04/12/2024</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04/12/2024</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04/12/2024</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1" r:id="rId4"/>
    <p:sldLayoutId id="2147485962" r:id="rId5"/>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8"/>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04/12/2024</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Information/WI_Sheet/SP-220717.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fontScale="77500" lnSpcReduction="20000"/>
          </a:bodyPr>
          <a:lstStyle/>
          <a:p>
            <a:pPr algn="ctr">
              <a:defRPr/>
            </a:pPr>
            <a:r>
              <a:rPr lang="en-GB"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  </a:t>
            </a:r>
            <a:r>
              <a:rPr lang="en-GB" sz="4000" kern="0" dirty="0">
                <a:solidFill>
                  <a:srgbClr val="FF0000"/>
                </a:solidFill>
                <a:latin typeface="+mj-lt"/>
                <a:ea typeface="ＭＳ Ｐゴシック" charset="0"/>
                <a:cs typeface="ＭＳ Ｐゴシック" charset="0"/>
              </a:rPr>
              <a:t> </a:t>
            </a:r>
            <a:r>
              <a:rPr lang="en-GB" sz="4000" b="1" kern="0" dirty="0">
                <a:solidFill>
                  <a:srgbClr val="FF0000"/>
                </a:solidFill>
                <a:latin typeface="+mj-lt"/>
                <a:ea typeface="ＭＳ Ｐゴシック" charset="0"/>
              </a:rPr>
              <a:t> SA1 Report to TSG SA#106</a:t>
            </a:r>
            <a:br>
              <a:rPr lang="en-GB" sz="4000" b="1" kern="0" dirty="0">
                <a:solidFill>
                  <a:srgbClr val="FF0000"/>
                </a:solidFill>
                <a:latin typeface="+mj-lt"/>
                <a:ea typeface="ＭＳ Ｐゴシック" charset="0"/>
              </a:rPr>
            </a:br>
            <a:r>
              <a:rPr lang="en-GB" sz="4000" b="1" kern="0" dirty="0">
                <a:solidFill>
                  <a:srgbClr val="FF0000"/>
                </a:solidFill>
                <a:latin typeface="+mj-lt"/>
                <a:ea typeface="ＭＳ Ｐゴシック" charset="0"/>
              </a:rPr>
              <a:t>SP-241759 </a:t>
            </a:r>
          </a:p>
          <a:p>
            <a:pPr algn="ctr">
              <a:defRPr/>
            </a:pPr>
            <a:r>
              <a:rPr lang="en-GB" sz="2900" b="1" kern="0" dirty="0">
                <a:latin typeface="+mj-lt"/>
                <a:ea typeface="ＭＳ Ｐゴシック" charset="0"/>
                <a:cs typeface="ＭＳ Ｐゴシック" charset="0"/>
              </a:rPr>
              <a:t>A.I. 4.1</a:t>
            </a:r>
            <a:br>
              <a:rPr lang="en-GB" sz="4000" b="1" kern="0" dirty="0">
                <a:latin typeface="+mj-lt"/>
                <a:ea typeface="ＭＳ Ｐゴシック" charset="0"/>
                <a:cs typeface="ＭＳ Ｐゴシック" charset="0"/>
              </a:rPr>
            </a:br>
            <a:endParaRPr lang="en-GB" sz="1600" kern="0" dirty="0">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3463925"/>
            <a:ext cx="6400800" cy="2019300"/>
          </a:xfrm>
        </p:spPr>
        <p:txBody>
          <a:bodyPr/>
          <a:lstStyle/>
          <a:p>
            <a:pPr>
              <a:lnSpc>
                <a:spcPct val="80000"/>
              </a:lnSpc>
            </a:pPr>
            <a:r>
              <a:rPr lang="en-US" altLang="nl-NL" sz="2000" dirty="0">
                <a:latin typeface="Arial" panose="020B0604020202020204" pitchFamily="34" charset="0"/>
              </a:rPr>
              <a:t>José Almodóvar</a:t>
            </a:r>
          </a:p>
          <a:p>
            <a:pPr>
              <a:lnSpc>
                <a:spcPct val="80000"/>
              </a:lnSpc>
              <a:spcAft>
                <a:spcPts val="600"/>
              </a:spcAft>
            </a:pPr>
            <a:r>
              <a:rPr lang="en-US" altLang="nl-NL" sz="1600" dirty="0">
                <a:latin typeface="Arial" panose="020B0604020202020204" pitchFamily="34" charset="0"/>
              </a:rPr>
              <a:t>SA1 Chair, KPN</a:t>
            </a:r>
          </a:p>
          <a:p>
            <a:pPr>
              <a:lnSpc>
                <a:spcPct val="80000"/>
              </a:lnSpc>
            </a:pPr>
            <a:r>
              <a:rPr lang="en-GB" altLang="nl-NL" sz="2000" dirty="0">
                <a:latin typeface="Arial" panose="020B0604020202020204" pitchFamily="34" charset="0"/>
              </a:rPr>
              <a:t>Alain Sultan</a:t>
            </a:r>
          </a:p>
          <a:p>
            <a:pPr eaLnBrk="1"/>
            <a:r>
              <a:rPr lang="en-GB" altLang="nl-NL" sz="1600" dirty="0">
                <a:latin typeface="Arial" panose="020B0604020202020204" pitchFamily="34" charset="0"/>
              </a:rPr>
              <a:t>SA1 Secretary, ETSI MCC</a:t>
            </a:r>
          </a:p>
          <a:p>
            <a:pPr>
              <a:lnSpc>
                <a:spcPct val="80000"/>
              </a:lnSpc>
            </a:pPr>
            <a:endParaRPr lang="en-US" altLang="nl-NL" sz="1600" dirty="0">
              <a:latin typeface="Arial" panose="020B0604020202020204" pitchFamily="34" charset="0"/>
            </a:endParaRPr>
          </a:p>
          <a:p>
            <a:pPr>
              <a:lnSpc>
                <a:spcPct val="80000"/>
              </a:lnSpc>
            </a:pP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7939" y="4773147"/>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SP-241759 - 3GPP TSG#106, </a:t>
            </a:r>
            <a:r>
              <a:rPr lang="en-US" altLang="en-US" sz="1000" dirty="0">
                <a:solidFill>
                  <a:schemeClr val="bg1"/>
                </a:solidFill>
                <a:latin typeface="Arial" panose="020B0604020202020204" pitchFamily="34" charset="0"/>
              </a:rPr>
              <a:t>11-14 December 2024, Madrid</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2024</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6682ED-7888-4AE5-9E14-11F8B8D4FAA1}"/>
              </a:ext>
            </a:extLst>
          </p:cNvPr>
          <p:cNvSpPr>
            <a:spLocks noGrp="1"/>
          </p:cNvSpPr>
          <p:nvPr>
            <p:ph type="ctrTitle"/>
          </p:nvPr>
        </p:nvSpPr>
        <p:spPr>
          <a:xfrm>
            <a:off x="722313" y="1927225"/>
            <a:ext cx="7772400" cy="1101725"/>
          </a:xfrm>
        </p:spPr>
        <p:txBody>
          <a:bodyPr>
            <a:normAutofit fontScale="90000"/>
          </a:bodyPr>
          <a:lstStyle/>
          <a:p>
            <a:pPr>
              <a:defRPr/>
            </a:pPr>
            <a:r>
              <a:rPr lang="en-US" sz="4000" b="1" i="1" dirty="0">
                <a:effectLst>
                  <a:outerShdw blurRad="38100" dist="38100" dir="2700000" algn="tl">
                    <a:srgbClr val="C0C0C0"/>
                  </a:outerShdw>
                </a:effectLst>
                <a:ea typeface="ＭＳ Ｐゴシック" charset="0"/>
              </a:rPr>
              <a:t>Work Summary:</a:t>
            </a:r>
            <a:br>
              <a:rPr lang="en-US" sz="4000" b="1" i="1" dirty="0">
                <a:effectLst>
                  <a:outerShdw blurRad="38100" dist="38100" dir="2700000" algn="tl">
                    <a:srgbClr val="C0C0C0"/>
                  </a:outerShdw>
                </a:effectLst>
                <a:ea typeface="ＭＳ Ｐゴシック" charset="0"/>
              </a:rPr>
            </a:br>
            <a:r>
              <a:rPr lang="en-US" sz="4000" b="1" i="1" dirty="0">
                <a:effectLst>
                  <a:outerShdw blurRad="38100" dist="38100" dir="2700000" algn="tl">
                    <a:srgbClr val="C0C0C0"/>
                  </a:outerShdw>
                </a:effectLst>
                <a:ea typeface="ＭＳ Ｐゴシック" charset="0"/>
              </a:rPr>
              <a:t>Rel-19 and earlier </a:t>
            </a:r>
            <a:br>
              <a:rPr lang="en-US" sz="4000" b="1" i="1" dirty="0">
                <a:effectLst>
                  <a:outerShdw blurRad="38100" dist="38100" dir="2700000" algn="tl">
                    <a:srgbClr val="C0C0C0"/>
                  </a:outerShdw>
                </a:effectLst>
                <a:ea typeface="ＭＳ Ｐゴシック" charset="0"/>
              </a:rPr>
            </a:br>
            <a:r>
              <a:rPr lang="en-US" sz="4000" b="1" i="1" dirty="0">
                <a:effectLst>
                  <a:outerShdw blurRad="38100" dist="38100" dir="2700000" algn="tl">
                    <a:srgbClr val="C0C0C0"/>
                  </a:outerShdw>
                </a:effectLst>
                <a:ea typeface="ＭＳ Ｐゴシック" charset="0"/>
              </a:rPr>
              <a:t>&amp; Maintenance</a:t>
            </a:r>
            <a:br>
              <a:rPr lang="en-GB" altLang="nl-NL" sz="4000" dirty="0"/>
            </a:br>
            <a:endParaRPr lang="en-GB" sz="4000" b="1" i="1" dirty="0">
              <a:effectLst>
                <a:outerShdw blurRad="38100" dist="38100" dir="2700000" algn="tl">
                  <a:srgbClr val="C0C0C0"/>
                </a:outerShdw>
              </a:effectLst>
              <a:ea typeface="ＭＳ Ｐゴシック" charset="0"/>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5F1F2E09-2EFC-4E48-80A4-54AF78CD110B}"/>
              </a:ext>
            </a:extLst>
          </p:cNvPr>
          <p:cNvSpPr txBox="1">
            <a:spLocks/>
          </p:cNvSpPr>
          <p:nvPr/>
        </p:nvSpPr>
        <p:spPr bwMode="auto">
          <a:xfrm>
            <a:off x="419098" y="238430"/>
            <a:ext cx="7100084"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a:r>
              <a:rPr lang="en-US" b="1" i="1" dirty="0">
                <a:effectLst>
                  <a:outerShdw blurRad="38100" dist="38100" dir="2700000" algn="tl">
                    <a:srgbClr val="C0C0C0"/>
                  </a:outerShdw>
                </a:effectLst>
                <a:ea typeface="ＭＳ Ｐゴシック" charset="0"/>
              </a:rPr>
              <a:t>Rel-19 and earlier &amp; Maintenance</a:t>
            </a:r>
            <a:endParaRPr lang="en-GB" altLang="nl-NL" kern="0" dirty="0"/>
          </a:p>
        </p:txBody>
      </p:sp>
      <p:sp>
        <p:nvSpPr>
          <p:cNvPr id="5" name="Content Placeholder 7">
            <a:extLst>
              <a:ext uri="{FF2B5EF4-FFF2-40B4-BE49-F238E27FC236}">
                <a16:creationId xmlns:a16="http://schemas.microsoft.com/office/drawing/2014/main" id="{83F292B0-8F27-444A-ABF3-C7A9463A8370}"/>
              </a:ext>
            </a:extLst>
          </p:cNvPr>
          <p:cNvSpPr txBox="1">
            <a:spLocks/>
          </p:cNvSpPr>
          <p:nvPr/>
        </p:nvSpPr>
        <p:spPr>
          <a:xfrm>
            <a:off x="419098" y="957458"/>
            <a:ext cx="8250237" cy="403936"/>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600" b="1" i="1" dirty="0">
                <a:solidFill>
                  <a:srgbClr val="FF0000"/>
                </a:solidFill>
                <a:cs typeface="Arial" panose="020B0604020202020204" pitchFamily="34" charset="0"/>
              </a:rPr>
              <a:t>Stage 1 CRs from Rel-17 </a:t>
            </a:r>
            <a:endParaRPr lang="en-US" sz="900" dirty="0"/>
          </a:p>
          <a:p>
            <a:pPr lvl="1" indent="0">
              <a:buNone/>
            </a:pPr>
            <a:endParaRPr lang="en-US" altLang="en-US" sz="1000" dirty="0"/>
          </a:p>
        </p:txBody>
      </p:sp>
      <p:graphicFrame>
        <p:nvGraphicFramePr>
          <p:cNvPr id="7" name="Table 6">
            <a:extLst>
              <a:ext uri="{FF2B5EF4-FFF2-40B4-BE49-F238E27FC236}">
                <a16:creationId xmlns:a16="http://schemas.microsoft.com/office/drawing/2014/main" id="{20F904EC-8E9F-4B1E-9253-9B7FF9CCD466}"/>
              </a:ext>
            </a:extLst>
          </p:cNvPr>
          <p:cNvGraphicFramePr>
            <a:graphicFrameLocks noGrp="1"/>
          </p:cNvGraphicFramePr>
          <p:nvPr>
            <p:extLst>
              <p:ext uri="{D42A27DB-BD31-4B8C-83A1-F6EECF244321}">
                <p14:modId xmlns:p14="http://schemas.microsoft.com/office/powerpoint/2010/main" val="587391016"/>
              </p:ext>
            </p:extLst>
          </p:nvPr>
        </p:nvGraphicFramePr>
        <p:xfrm>
          <a:off x="474665" y="1430497"/>
          <a:ext cx="8445501" cy="3318424"/>
        </p:xfrm>
        <a:graphic>
          <a:graphicData uri="http://schemas.openxmlformats.org/drawingml/2006/table">
            <a:tbl>
              <a:tblPr/>
              <a:tblGrid>
                <a:gridCol w="965908">
                  <a:extLst>
                    <a:ext uri="{9D8B030D-6E8A-4147-A177-3AD203B41FA5}">
                      <a16:colId xmlns:a16="http://schemas.microsoft.com/office/drawing/2014/main" val="20000"/>
                    </a:ext>
                  </a:extLst>
                </a:gridCol>
                <a:gridCol w="897799">
                  <a:extLst>
                    <a:ext uri="{9D8B030D-6E8A-4147-A177-3AD203B41FA5}">
                      <a16:colId xmlns:a16="http://schemas.microsoft.com/office/drawing/2014/main" val="20001"/>
                    </a:ext>
                  </a:extLst>
                </a:gridCol>
                <a:gridCol w="3768172">
                  <a:extLst>
                    <a:ext uri="{9D8B030D-6E8A-4147-A177-3AD203B41FA5}">
                      <a16:colId xmlns:a16="http://schemas.microsoft.com/office/drawing/2014/main" val="20002"/>
                    </a:ext>
                  </a:extLst>
                </a:gridCol>
                <a:gridCol w="835751">
                  <a:extLst>
                    <a:ext uri="{9D8B030D-6E8A-4147-A177-3AD203B41FA5}">
                      <a16:colId xmlns:a16="http://schemas.microsoft.com/office/drawing/2014/main" val="20003"/>
                    </a:ext>
                  </a:extLst>
                </a:gridCol>
                <a:gridCol w="640080">
                  <a:extLst>
                    <a:ext uri="{9D8B030D-6E8A-4147-A177-3AD203B41FA5}">
                      <a16:colId xmlns:a16="http://schemas.microsoft.com/office/drawing/2014/main" val="20004"/>
                    </a:ext>
                  </a:extLst>
                </a:gridCol>
                <a:gridCol w="694944">
                  <a:extLst>
                    <a:ext uri="{9D8B030D-6E8A-4147-A177-3AD203B41FA5}">
                      <a16:colId xmlns:a16="http://schemas.microsoft.com/office/drawing/2014/main" val="20005"/>
                    </a:ext>
                  </a:extLst>
                </a:gridCol>
                <a:gridCol w="642847">
                  <a:extLst>
                    <a:ext uri="{9D8B030D-6E8A-4147-A177-3AD203B41FA5}">
                      <a16:colId xmlns:a16="http://schemas.microsoft.com/office/drawing/2014/main" val="20006"/>
                    </a:ext>
                  </a:extLst>
                </a:gridCol>
              </a:tblGrid>
              <a:tr h="305637">
                <a:tc gridSpan="7">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Agenda item 17 Rel-17 CRs:</a:t>
                      </a:r>
                    </a:p>
                  </a:txBody>
                  <a:tcPr marL="45732" marR="45732" marT="45423" marB="4542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US"/>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69587">
                <a:tc rowSpan="9">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rPr>
                        <a:t>SP-241760</a:t>
                      </a: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S1-244774</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nl-NL" sz="1100" b="0" i="0" u="none" strike="noStrike" kern="1200">
                          <a:solidFill>
                            <a:schemeClr val="tx1"/>
                          </a:solidFill>
                          <a:effectLst/>
                          <a:latin typeface="Calibri" panose="020F0502020204030204" pitchFamily="34" charset="0"/>
                          <a:ea typeface="+mn-ea"/>
                          <a:cs typeface="+mn-cs"/>
                        </a:rPr>
                        <a:t>Alignment on Satellite E-UTRA</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algn="l" defTabSz="914296" rtl="0" eaLnBrk="1" fontAlgn="b" latinLnBrk="0" hangingPunct="1"/>
                      <a:r>
                        <a:rPr lang="nl-NL" sz="1100" b="0" i="0" u="none" strike="noStrike" kern="1200" dirty="0">
                          <a:solidFill>
                            <a:schemeClr val="tx1"/>
                          </a:solidFill>
                          <a:effectLst/>
                          <a:latin typeface="Calibri" panose="020F0502020204030204" pitchFamily="34" charset="0"/>
                          <a:ea typeface="+mn-ea"/>
                          <a:cs typeface="+mn-cs"/>
                        </a:rPr>
                        <a:t>MPS_WLAN</a:t>
                      </a:r>
                    </a:p>
                  </a:txBody>
                  <a:tcPr marL="45720" marR="4572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GB" sz="1100" b="0" i="0" u="none" strike="noStrike" kern="1200" noProof="0" dirty="0">
                          <a:solidFill>
                            <a:schemeClr val="tx1"/>
                          </a:solidFill>
                          <a:effectLst/>
                          <a:latin typeface="Calibri" panose="020F0502020204030204" pitchFamily="34" charset="0"/>
                          <a:ea typeface="+mn-ea"/>
                          <a:cs typeface="+mn-cs"/>
                        </a:rPr>
                        <a:t>22.011</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algn="l" defTabSz="914296" rtl="0" eaLnBrk="1" fontAlgn="b" latinLnBrk="0" hangingPunct="1"/>
                      <a:r>
                        <a:rPr lang="nl-NL" sz="1100" b="0" i="0" u="none" strike="noStrike" kern="1200" dirty="0">
                          <a:solidFill>
                            <a:schemeClr val="tx1"/>
                          </a:solidFill>
                          <a:effectLst/>
                          <a:latin typeface="Calibri" panose="020F0502020204030204" pitchFamily="34" charset="0"/>
                          <a:ea typeface="+mn-ea"/>
                          <a:cs typeface="+mn-cs"/>
                        </a:rPr>
                        <a:t>0368r2</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algn="l" defTabSz="914296" rtl="0" eaLnBrk="1" fontAlgn="b" latinLnBrk="0" hangingPunct="1"/>
                      <a:r>
                        <a:rPr lang="nl-NL" sz="1100" b="0" i="0" u="none" strike="noStrike" kern="1200" dirty="0">
                          <a:solidFill>
                            <a:schemeClr val="tx1"/>
                          </a:solidFill>
                          <a:effectLst/>
                          <a:latin typeface="Calibri" panose="020F0502020204030204" pitchFamily="34" charset="0"/>
                          <a:ea typeface="+mn-ea"/>
                          <a:cs typeface="+mn-cs"/>
                        </a:rPr>
                        <a:t>Rel-17</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209740">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S1-244775</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algn="l" fontAlgn="t"/>
                      <a:r>
                        <a:rPr lang="nl-NL" sz="1100" b="0" i="0" u="none" strike="noStrike" kern="1200">
                          <a:solidFill>
                            <a:schemeClr val="tx1"/>
                          </a:solidFill>
                          <a:effectLst/>
                          <a:latin typeface="Calibri" panose="020F0502020204030204" pitchFamily="34" charset="0"/>
                          <a:ea typeface="+mn-ea"/>
                          <a:cs typeface="+mn-cs"/>
                        </a:rPr>
                        <a:t>Alignment on Satellite E-UTRA</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algn="l" defTabSz="914296" rtl="0" eaLnBrk="1" fontAlgn="b" latinLnBrk="0" hangingPunct="1"/>
                      <a:r>
                        <a:rPr lang="nl-NL" sz="1100" b="0" i="0" u="none" strike="noStrike" kern="1200">
                          <a:solidFill>
                            <a:schemeClr val="tx1"/>
                          </a:solidFill>
                          <a:effectLst/>
                          <a:latin typeface="Calibri" panose="020F0502020204030204" pitchFamily="34" charset="0"/>
                          <a:ea typeface="+mn-ea"/>
                          <a:cs typeface="+mn-cs"/>
                        </a:rPr>
                        <a:t>MPS_WLAN</a:t>
                      </a:r>
                    </a:p>
                  </a:txBody>
                  <a:tcPr marL="45720" marR="4572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GB" sz="1100" b="0" i="0" u="none" strike="noStrike" kern="1200" noProof="0" dirty="0">
                          <a:solidFill>
                            <a:schemeClr val="tx1"/>
                          </a:solidFill>
                          <a:effectLst/>
                          <a:latin typeface="Calibri" panose="020F0502020204030204" pitchFamily="34" charset="0"/>
                          <a:ea typeface="+mn-ea"/>
                          <a:cs typeface="+mn-cs"/>
                        </a:rPr>
                        <a:t>22.011</a:t>
                      </a:r>
                    </a:p>
                  </a:txBody>
                  <a:tcPr marL="45720" marR="45720" anchor="b">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algn="l" defTabSz="914296" rtl="0" eaLnBrk="1" fontAlgn="b" latinLnBrk="0" hangingPunct="1"/>
                      <a:r>
                        <a:rPr lang="nl-NL" sz="1100" b="0" i="0" u="none" strike="noStrike" kern="1200" dirty="0">
                          <a:solidFill>
                            <a:schemeClr val="tx1"/>
                          </a:solidFill>
                          <a:effectLst/>
                          <a:latin typeface="Calibri" panose="020F0502020204030204" pitchFamily="34" charset="0"/>
                          <a:ea typeface="+mn-ea"/>
                          <a:cs typeface="+mn-cs"/>
                        </a:rPr>
                        <a:t>0369r2</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algn="l" defTabSz="914296" rtl="0" eaLnBrk="1" fontAlgn="b" latinLnBrk="0" hangingPunct="1"/>
                      <a:r>
                        <a:rPr lang="nl-NL" sz="1100" b="0" i="0" u="none" strike="noStrike" kern="1200" dirty="0">
                          <a:solidFill>
                            <a:schemeClr val="tx1"/>
                          </a:solidFill>
                          <a:effectLst/>
                          <a:latin typeface="Calibri" panose="020F0502020204030204" pitchFamily="34" charset="0"/>
                          <a:ea typeface="+mn-ea"/>
                          <a:cs typeface="+mn-cs"/>
                        </a:rPr>
                        <a:t>Rel-18</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2581451411"/>
                  </a:ext>
                </a:extLst>
              </a:tr>
              <a:tr h="0">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S1-244776</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nl-NL" sz="1100" b="0" i="0" u="none" strike="noStrike" kern="1200">
                          <a:solidFill>
                            <a:schemeClr val="tx1"/>
                          </a:solidFill>
                          <a:effectLst/>
                          <a:latin typeface="Calibri" panose="020F0502020204030204" pitchFamily="34" charset="0"/>
                          <a:ea typeface="+mn-ea"/>
                          <a:cs typeface="+mn-cs"/>
                        </a:rPr>
                        <a:t>Alignment on Satellite E-UTRA</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algn="l" defTabSz="914296" rtl="0" eaLnBrk="1" fontAlgn="b" latinLnBrk="0" hangingPunct="1"/>
                      <a:r>
                        <a:rPr lang="nl-NL" sz="1100" b="0" i="0" u="none" strike="noStrike" kern="1200">
                          <a:solidFill>
                            <a:schemeClr val="tx1"/>
                          </a:solidFill>
                          <a:effectLst/>
                          <a:latin typeface="Calibri" panose="020F0502020204030204" pitchFamily="34" charset="0"/>
                          <a:ea typeface="+mn-ea"/>
                          <a:cs typeface="+mn-cs"/>
                        </a:rPr>
                        <a:t>MPS2</a:t>
                      </a:r>
                    </a:p>
                  </a:txBody>
                  <a:tcPr marL="45720" marR="4572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GB" sz="1100" b="0" i="0" u="none" strike="noStrike" kern="1200" noProof="0" dirty="0">
                          <a:solidFill>
                            <a:schemeClr val="tx1"/>
                          </a:solidFill>
                          <a:effectLst/>
                          <a:latin typeface="Calibri" panose="020F0502020204030204" pitchFamily="34" charset="0"/>
                          <a:ea typeface="+mn-ea"/>
                          <a:cs typeface="+mn-cs"/>
                        </a:rPr>
                        <a:t>22.011</a:t>
                      </a:r>
                    </a:p>
                  </a:txBody>
                  <a:tcPr marL="45720" marR="45720" anchor="b">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algn="l" defTabSz="914296" rtl="0" eaLnBrk="1" fontAlgn="b" latinLnBrk="0" hangingPunct="1"/>
                      <a:r>
                        <a:rPr lang="nl-NL" sz="1100" b="0" i="0" u="none" strike="noStrike" kern="1200" dirty="0">
                          <a:solidFill>
                            <a:schemeClr val="tx1"/>
                          </a:solidFill>
                          <a:effectLst/>
                          <a:latin typeface="Calibri" panose="020F0502020204030204" pitchFamily="34" charset="0"/>
                          <a:ea typeface="+mn-ea"/>
                          <a:cs typeface="+mn-cs"/>
                        </a:rPr>
                        <a:t>0370r2</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algn="l" defTabSz="914296" rtl="0" eaLnBrk="1" fontAlgn="b" latinLnBrk="0" hangingPunct="1"/>
                      <a:r>
                        <a:rPr lang="nl-NL" sz="1100" b="0" i="0" u="none" strike="noStrike" kern="1200" dirty="0">
                          <a:solidFill>
                            <a:schemeClr val="tx1"/>
                          </a:solidFill>
                          <a:effectLst/>
                          <a:latin typeface="Calibri" panose="020F0502020204030204" pitchFamily="34" charset="0"/>
                          <a:ea typeface="+mn-ea"/>
                          <a:cs typeface="+mn-cs"/>
                        </a:rPr>
                        <a:t>Rel-19</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83785706"/>
                  </a:ext>
                </a:extLst>
              </a:tr>
              <a:tr h="209740">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S1-244777</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algn="l" fontAlgn="t"/>
                      <a:r>
                        <a:rPr lang="nl-NL" sz="1100" b="0" i="0" u="none" strike="noStrike" kern="1200">
                          <a:solidFill>
                            <a:schemeClr val="tx1"/>
                          </a:solidFill>
                          <a:effectLst/>
                          <a:latin typeface="Calibri" panose="020F0502020204030204" pitchFamily="34" charset="0"/>
                          <a:ea typeface="+mn-ea"/>
                          <a:cs typeface="+mn-cs"/>
                        </a:rPr>
                        <a:t>PWS corrections</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algn="l" defTabSz="914296" rtl="0" eaLnBrk="1" fontAlgn="b" latinLnBrk="0" hangingPunct="1"/>
                      <a:r>
                        <a:rPr lang="nl-NL" sz="1100" b="0" i="0" u="none" strike="noStrike" kern="1200">
                          <a:solidFill>
                            <a:schemeClr val="tx1"/>
                          </a:solidFill>
                          <a:effectLst/>
                          <a:latin typeface="Calibri" panose="020F0502020204030204" pitchFamily="34" charset="0"/>
                          <a:ea typeface="+mn-ea"/>
                          <a:cs typeface="+mn-cs"/>
                        </a:rPr>
                        <a:t>MPS2</a:t>
                      </a:r>
                    </a:p>
                  </a:txBody>
                  <a:tcPr marL="45720" marR="4572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GB" sz="1100" b="0" i="0" u="none" strike="noStrike" kern="1200" noProof="0" dirty="0">
                          <a:solidFill>
                            <a:schemeClr val="tx1"/>
                          </a:solidFill>
                          <a:effectLst/>
                          <a:latin typeface="Calibri" panose="020F0502020204030204" pitchFamily="34" charset="0"/>
                          <a:ea typeface="+mn-ea"/>
                          <a:cs typeface="+mn-cs"/>
                        </a:rPr>
                        <a:t>22.268</a:t>
                      </a:r>
                    </a:p>
                  </a:txBody>
                  <a:tcPr marL="45720" marR="45720" anchor="b">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algn="l" defTabSz="914296" rtl="0" eaLnBrk="1" fontAlgn="b" latinLnBrk="0" hangingPunct="1"/>
                      <a:r>
                        <a:rPr lang="nl-NL" sz="1100" b="0" i="0" u="none" strike="noStrike" kern="1200" dirty="0">
                          <a:solidFill>
                            <a:schemeClr val="tx1"/>
                          </a:solidFill>
                          <a:effectLst/>
                          <a:latin typeface="Calibri" panose="020F0502020204030204" pitchFamily="34" charset="0"/>
                          <a:ea typeface="+mn-ea"/>
                          <a:cs typeface="+mn-cs"/>
                        </a:rPr>
                        <a:t>0081r3</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algn="l" defTabSz="914296" rtl="0" eaLnBrk="1" fontAlgn="b" latinLnBrk="0" hangingPunct="1"/>
                      <a:r>
                        <a:rPr lang="nl-NL" sz="1100" b="0" i="0" u="none" strike="noStrike" kern="1200" dirty="0">
                          <a:solidFill>
                            <a:schemeClr val="tx1"/>
                          </a:solidFill>
                          <a:effectLst/>
                          <a:latin typeface="Calibri" panose="020F0502020204030204" pitchFamily="34" charset="0"/>
                          <a:ea typeface="+mn-ea"/>
                          <a:cs typeface="+mn-cs"/>
                        </a:rPr>
                        <a:t>Rel-17</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90479438"/>
                  </a:ext>
                </a:extLst>
              </a:tr>
              <a:tr h="209740">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S1-244778</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PWS corrections</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algn="l" defTabSz="914296" rtl="0" eaLnBrk="1" fontAlgn="b" latinLnBrk="0" hangingPunct="1"/>
                      <a:r>
                        <a:rPr lang="nl-NL" sz="1100" b="0" i="0" u="none" strike="noStrike" kern="1200" dirty="0">
                          <a:solidFill>
                            <a:schemeClr val="tx1"/>
                          </a:solidFill>
                          <a:effectLst/>
                          <a:latin typeface="Calibri" panose="020F0502020204030204" pitchFamily="34" charset="0"/>
                          <a:ea typeface="+mn-ea"/>
                          <a:cs typeface="+mn-cs"/>
                        </a:rPr>
                        <a:t>MPS2</a:t>
                      </a:r>
                    </a:p>
                  </a:txBody>
                  <a:tcPr marL="45720" marR="4572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GB" sz="1100" b="0" i="0" u="none" strike="noStrike" kern="1200" noProof="0" dirty="0">
                          <a:solidFill>
                            <a:schemeClr val="tx1"/>
                          </a:solidFill>
                          <a:effectLst/>
                          <a:latin typeface="Calibri" panose="020F0502020204030204" pitchFamily="34" charset="0"/>
                          <a:ea typeface="+mn-ea"/>
                          <a:cs typeface="+mn-cs"/>
                        </a:rPr>
                        <a:t>22.268</a:t>
                      </a:r>
                    </a:p>
                  </a:txBody>
                  <a:tcPr marL="45720" marR="45720" anchor="b">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algn="l" defTabSz="914296" rtl="0" eaLnBrk="1" fontAlgn="b" latinLnBrk="0" hangingPunct="1"/>
                      <a:r>
                        <a:rPr lang="nl-NL" sz="1100" b="0" i="0" u="none" strike="noStrike" kern="1200" dirty="0">
                          <a:solidFill>
                            <a:schemeClr val="tx1"/>
                          </a:solidFill>
                          <a:effectLst/>
                          <a:latin typeface="Calibri" panose="020F0502020204030204" pitchFamily="34" charset="0"/>
                          <a:ea typeface="+mn-ea"/>
                          <a:cs typeface="+mn-cs"/>
                        </a:rPr>
                        <a:t>0082r3</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algn="l" defTabSz="914296" rtl="0" eaLnBrk="1" fontAlgn="b" latinLnBrk="0" hangingPunct="1"/>
                      <a:r>
                        <a:rPr lang="nl-NL" sz="1100" b="0" i="0" u="none" strike="noStrike" kern="1200" dirty="0">
                          <a:solidFill>
                            <a:schemeClr val="tx1"/>
                          </a:solidFill>
                          <a:effectLst/>
                          <a:latin typeface="Calibri" panose="020F0502020204030204" pitchFamily="34" charset="0"/>
                          <a:ea typeface="+mn-ea"/>
                          <a:cs typeface="+mn-cs"/>
                        </a:rPr>
                        <a:t>Rel-18</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743608311"/>
                  </a:ext>
                </a:extLst>
              </a:tr>
              <a:tr h="209740">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S1-244784</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Correction on the propagation delay via satellite</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TEI17, 5GSAT</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GB" sz="1100" b="0" i="0" u="none" strike="noStrike" kern="1200" noProof="0" dirty="0">
                          <a:solidFill>
                            <a:schemeClr val="tx1"/>
                          </a:solidFill>
                          <a:effectLst/>
                          <a:latin typeface="Calibri" panose="020F0502020204030204" pitchFamily="34" charset="0"/>
                          <a:ea typeface="+mn-ea"/>
                          <a:cs typeface="+mn-cs"/>
                        </a:rPr>
                        <a:t>22.261</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0818r2</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nl-NL" sz="1100" b="0" i="0" u="none" strike="noStrike" kern="1200" noProof="0" dirty="0">
                          <a:solidFill>
                            <a:schemeClr val="tx1"/>
                          </a:solidFill>
                          <a:effectLst/>
                          <a:latin typeface="Calibri" panose="020F0502020204030204" pitchFamily="34" charset="0"/>
                          <a:ea typeface="+mn-ea"/>
                          <a:cs typeface="+mn-cs"/>
                        </a:rPr>
                        <a:t>Rel-17</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977461292"/>
                  </a:ext>
                </a:extLst>
              </a:tr>
              <a:tr h="312256">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S1-244779</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Correction on the propagation delay via satellite</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TEI17, 5GSAT</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GB" sz="1100" b="0" i="0" u="none" strike="noStrike" kern="1200" noProof="0" dirty="0">
                          <a:solidFill>
                            <a:schemeClr val="tx1"/>
                          </a:solidFill>
                          <a:effectLst/>
                          <a:latin typeface="Calibri" panose="020F0502020204030204" pitchFamily="34" charset="0"/>
                          <a:ea typeface="+mn-ea"/>
                          <a:cs typeface="+mn-cs"/>
                        </a:rPr>
                        <a:t>22.261</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0819r2</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nl-NL" sz="1100" b="0" i="0" u="none" strike="noStrike" kern="1200" noProof="0" dirty="0">
                          <a:solidFill>
                            <a:schemeClr val="tx1"/>
                          </a:solidFill>
                          <a:effectLst/>
                          <a:latin typeface="Calibri" panose="020F0502020204030204" pitchFamily="34" charset="0"/>
                          <a:ea typeface="+mn-ea"/>
                          <a:cs typeface="+mn-cs"/>
                        </a:rPr>
                        <a:t>Rel-18</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517605862"/>
                  </a:ext>
                </a:extLst>
              </a:tr>
              <a:tr h="0">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S1-244781</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Correction on the propagation delay via satellite</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TEI17, 5GSAT</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GB" sz="1100" b="0" i="0" u="none" strike="noStrike" kern="1200" noProof="0" dirty="0">
                          <a:solidFill>
                            <a:schemeClr val="tx1"/>
                          </a:solidFill>
                          <a:effectLst/>
                          <a:latin typeface="Calibri" panose="020F0502020204030204" pitchFamily="34" charset="0"/>
                          <a:ea typeface="+mn-ea"/>
                          <a:cs typeface="+mn-cs"/>
                        </a:rPr>
                        <a:t>22.261</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0820r2</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nl-NL" sz="1100" b="0" i="0" u="none" strike="noStrike" kern="1200" noProof="0" dirty="0">
                          <a:solidFill>
                            <a:schemeClr val="tx1"/>
                          </a:solidFill>
                          <a:effectLst/>
                          <a:latin typeface="Calibri" panose="020F0502020204030204" pitchFamily="34" charset="0"/>
                          <a:ea typeface="+mn-ea"/>
                          <a:cs typeface="+mn-cs"/>
                        </a:rPr>
                        <a:t>Rel-19</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247034630"/>
                  </a:ext>
                </a:extLst>
              </a:tr>
              <a:tr h="209740">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S1-244782</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Correction on the propagation delay via satellite</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TEI17, 5GSAT</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GB" sz="1100" b="0" i="0" u="none" strike="noStrike" kern="1200" noProof="0" dirty="0">
                          <a:solidFill>
                            <a:schemeClr val="tx1"/>
                          </a:solidFill>
                          <a:effectLst/>
                          <a:latin typeface="Calibri" panose="020F0502020204030204" pitchFamily="34" charset="0"/>
                          <a:ea typeface="+mn-ea"/>
                          <a:cs typeface="+mn-cs"/>
                        </a:rPr>
                        <a:t>22.261</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0821r2</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nl-NL" sz="1100" b="0" i="0" u="none" strike="noStrike" kern="1200" noProof="0" dirty="0">
                          <a:solidFill>
                            <a:schemeClr val="tx1"/>
                          </a:solidFill>
                          <a:effectLst/>
                          <a:latin typeface="Calibri" panose="020F0502020204030204" pitchFamily="34" charset="0"/>
                          <a:ea typeface="+mn-ea"/>
                          <a:cs typeface="+mn-cs"/>
                        </a:rPr>
                        <a:t>Rel-20</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682428582"/>
                  </a:ext>
                </a:extLst>
              </a:tr>
            </a:tbl>
          </a:graphicData>
        </a:graphic>
      </p:graphicFrame>
    </p:spTree>
    <p:extLst>
      <p:ext uri="{BB962C8B-B14F-4D97-AF65-F5344CB8AC3E}">
        <p14:creationId xmlns:p14="http://schemas.microsoft.com/office/powerpoint/2010/main" val="235645148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5F1F2E09-2EFC-4E48-80A4-54AF78CD110B}"/>
              </a:ext>
            </a:extLst>
          </p:cNvPr>
          <p:cNvSpPr txBox="1">
            <a:spLocks/>
          </p:cNvSpPr>
          <p:nvPr/>
        </p:nvSpPr>
        <p:spPr bwMode="auto">
          <a:xfrm>
            <a:off x="419098" y="238430"/>
            <a:ext cx="7100084"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a:r>
              <a:rPr lang="en-US" b="1" i="1" dirty="0">
                <a:effectLst>
                  <a:outerShdw blurRad="38100" dist="38100" dir="2700000" algn="tl">
                    <a:srgbClr val="C0C0C0"/>
                  </a:outerShdw>
                </a:effectLst>
                <a:ea typeface="ＭＳ Ｐゴシック" charset="0"/>
              </a:rPr>
              <a:t>Rel-19 and earlier &amp; Maintenance</a:t>
            </a:r>
            <a:endParaRPr lang="en-GB" altLang="nl-NL" kern="0" dirty="0"/>
          </a:p>
        </p:txBody>
      </p:sp>
      <p:sp>
        <p:nvSpPr>
          <p:cNvPr id="5" name="Content Placeholder 7">
            <a:extLst>
              <a:ext uri="{FF2B5EF4-FFF2-40B4-BE49-F238E27FC236}">
                <a16:creationId xmlns:a16="http://schemas.microsoft.com/office/drawing/2014/main" id="{83F292B0-8F27-444A-ABF3-C7A9463A8370}"/>
              </a:ext>
            </a:extLst>
          </p:cNvPr>
          <p:cNvSpPr txBox="1">
            <a:spLocks/>
          </p:cNvSpPr>
          <p:nvPr/>
        </p:nvSpPr>
        <p:spPr>
          <a:xfrm>
            <a:off x="291571" y="957458"/>
            <a:ext cx="8250237" cy="403936"/>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600" b="1" i="1" dirty="0">
                <a:solidFill>
                  <a:srgbClr val="FF0000"/>
                </a:solidFill>
                <a:cs typeface="Arial" panose="020B0604020202020204" pitchFamily="34" charset="0"/>
              </a:rPr>
              <a:t>Stage 1 CRs for Rel-18</a:t>
            </a:r>
            <a:endParaRPr lang="en-US" altLang="en-US" sz="1000" dirty="0"/>
          </a:p>
        </p:txBody>
      </p:sp>
      <p:graphicFrame>
        <p:nvGraphicFramePr>
          <p:cNvPr id="7" name="Table 6">
            <a:extLst>
              <a:ext uri="{FF2B5EF4-FFF2-40B4-BE49-F238E27FC236}">
                <a16:creationId xmlns:a16="http://schemas.microsoft.com/office/drawing/2014/main" id="{20F904EC-8E9F-4B1E-9253-9B7FF9CCD466}"/>
              </a:ext>
            </a:extLst>
          </p:cNvPr>
          <p:cNvGraphicFramePr>
            <a:graphicFrameLocks noGrp="1"/>
          </p:cNvGraphicFramePr>
          <p:nvPr>
            <p:extLst>
              <p:ext uri="{D42A27DB-BD31-4B8C-83A1-F6EECF244321}">
                <p14:modId xmlns:p14="http://schemas.microsoft.com/office/powerpoint/2010/main" val="617944266"/>
              </p:ext>
            </p:extLst>
          </p:nvPr>
        </p:nvGraphicFramePr>
        <p:xfrm>
          <a:off x="406928" y="1361394"/>
          <a:ext cx="8445501" cy="579957"/>
        </p:xfrm>
        <a:graphic>
          <a:graphicData uri="http://schemas.openxmlformats.org/drawingml/2006/table">
            <a:tbl>
              <a:tblPr/>
              <a:tblGrid>
                <a:gridCol w="954660">
                  <a:extLst>
                    <a:ext uri="{9D8B030D-6E8A-4147-A177-3AD203B41FA5}">
                      <a16:colId xmlns:a16="http://schemas.microsoft.com/office/drawing/2014/main" val="20000"/>
                    </a:ext>
                  </a:extLst>
                </a:gridCol>
                <a:gridCol w="909047">
                  <a:extLst>
                    <a:ext uri="{9D8B030D-6E8A-4147-A177-3AD203B41FA5}">
                      <a16:colId xmlns:a16="http://schemas.microsoft.com/office/drawing/2014/main" val="20001"/>
                    </a:ext>
                  </a:extLst>
                </a:gridCol>
                <a:gridCol w="3768172">
                  <a:extLst>
                    <a:ext uri="{9D8B030D-6E8A-4147-A177-3AD203B41FA5}">
                      <a16:colId xmlns:a16="http://schemas.microsoft.com/office/drawing/2014/main" val="20002"/>
                    </a:ext>
                  </a:extLst>
                </a:gridCol>
                <a:gridCol w="835751">
                  <a:extLst>
                    <a:ext uri="{9D8B030D-6E8A-4147-A177-3AD203B41FA5}">
                      <a16:colId xmlns:a16="http://schemas.microsoft.com/office/drawing/2014/main" val="20003"/>
                    </a:ext>
                  </a:extLst>
                </a:gridCol>
                <a:gridCol w="640080">
                  <a:extLst>
                    <a:ext uri="{9D8B030D-6E8A-4147-A177-3AD203B41FA5}">
                      <a16:colId xmlns:a16="http://schemas.microsoft.com/office/drawing/2014/main" val="20004"/>
                    </a:ext>
                  </a:extLst>
                </a:gridCol>
                <a:gridCol w="694944">
                  <a:extLst>
                    <a:ext uri="{9D8B030D-6E8A-4147-A177-3AD203B41FA5}">
                      <a16:colId xmlns:a16="http://schemas.microsoft.com/office/drawing/2014/main" val="20005"/>
                    </a:ext>
                  </a:extLst>
                </a:gridCol>
                <a:gridCol w="642847">
                  <a:extLst>
                    <a:ext uri="{9D8B030D-6E8A-4147-A177-3AD203B41FA5}">
                      <a16:colId xmlns:a16="http://schemas.microsoft.com/office/drawing/2014/main" val="20006"/>
                    </a:ext>
                  </a:extLst>
                </a:gridCol>
              </a:tblGrid>
              <a:tr h="305637">
                <a:tc gridSpan="7">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0" u="none" strike="noStrike" kern="1200" cap="none" normalizeH="0" baseline="0" dirty="0">
                          <a:ln>
                            <a:noFill/>
                          </a:ln>
                          <a:solidFill>
                            <a:srgbClr val="4F6228"/>
                          </a:solidFill>
                          <a:effectLst/>
                          <a:latin typeface="Calibri" pitchFamily="34" charset="0"/>
                          <a:ea typeface="ＭＳ Ｐゴシック" pitchFamily="34" charset="-128"/>
                          <a:cs typeface="+mn-cs"/>
                        </a:rPr>
                        <a:t>Agenda item 18 Rel-18 CRs:</a:t>
                      </a:r>
                    </a:p>
                  </a:txBody>
                  <a:tcPr marL="45732" marR="45732" marT="45423" marB="4542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US"/>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69587">
                <a:tc>
                  <a:txBody>
                    <a:bodyPr/>
                    <a:lstStyle/>
                    <a:p>
                      <a:pPr algn="l" fontAlgn="t"/>
                      <a:r>
                        <a:rPr kumimoji="0" 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rPr>
                        <a:t>SP-241761</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S1-244773</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1100" b="0" i="0" u="none" strike="noStrike" kern="1200" dirty="0">
                          <a:solidFill>
                            <a:schemeClr val="tx1"/>
                          </a:solidFill>
                          <a:effectLst/>
                          <a:latin typeface="Calibri" panose="020F0502020204030204" pitchFamily="34" charset="0"/>
                          <a:ea typeface="+mn-ea"/>
                          <a:cs typeface="+mn-cs"/>
                        </a:rPr>
                        <a:t>Rel-18 PALS Requirements clean-up Part 2</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ctr"/>
                      <a:r>
                        <a:rPr lang="nl-NL" sz="1100" b="0" i="0" u="none" strike="noStrike" kern="1200" dirty="0">
                          <a:solidFill>
                            <a:schemeClr val="tx1"/>
                          </a:solidFill>
                          <a:effectLst/>
                          <a:latin typeface="Calibri" panose="020F0502020204030204" pitchFamily="34" charset="0"/>
                          <a:ea typeface="+mn-ea"/>
                          <a:cs typeface="+mn-cs"/>
                        </a:rPr>
                        <a:t>PALS</a:t>
                      </a:r>
                    </a:p>
                  </a:txBody>
                  <a:tcPr marL="45720" marR="4572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22.261</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0822</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algn="l" defTabSz="914296" rtl="0" eaLnBrk="1" fontAlgn="b" latinLnBrk="0" hangingPunct="1"/>
                      <a:r>
                        <a:rPr lang="nl-NL" sz="1100" b="0" i="0" u="none" strike="noStrike" kern="1200" dirty="0">
                          <a:solidFill>
                            <a:schemeClr val="tx1"/>
                          </a:solidFill>
                          <a:effectLst/>
                          <a:latin typeface="Calibri" panose="020F0502020204030204" pitchFamily="34" charset="0"/>
                          <a:ea typeface="+mn-ea"/>
                          <a:cs typeface="+mn-cs"/>
                        </a:rPr>
                        <a:t>Rel-18</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bl>
          </a:graphicData>
        </a:graphic>
      </p:graphicFrame>
      <p:graphicFrame>
        <p:nvGraphicFramePr>
          <p:cNvPr id="2" name="Table 1">
            <a:extLst>
              <a:ext uri="{FF2B5EF4-FFF2-40B4-BE49-F238E27FC236}">
                <a16:creationId xmlns:a16="http://schemas.microsoft.com/office/drawing/2014/main" id="{C21CCC0C-A8B4-8D0D-C691-5026A0B65222}"/>
              </a:ext>
            </a:extLst>
          </p:cNvPr>
          <p:cNvGraphicFramePr>
            <a:graphicFrameLocks noGrp="1"/>
          </p:cNvGraphicFramePr>
          <p:nvPr>
            <p:extLst>
              <p:ext uri="{D42A27DB-BD31-4B8C-83A1-F6EECF244321}">
                <p14:modId xmlns:p14="http://schemas.microsoft.com/office/powerpoint/2010/main" val="2843829620"/>
              </p:ext>
            </p:extLst>
          </p:nvPr>
        </p:nvGraphicFramePr>
        <p:xfrm>
          <a:off x="406645" y="2638521"/>
          <a:ext cx="8445501" cy="1855384"/>
        </p:xfrm>
        <a:graphic>
          <a:graphicData uri="http://schemas.openxmlformats.org/drawingml/2006/table">
            <a:tbl>
              <a:tblPr/>
              <a:tblGrid>
                <a:gridCol w="862844">
                  <a:extLst>
                    <a:ext uri="{9D8B030D-6E8A-4147-A177-3AD203B41FA5}">
                      <a16:colId xmlns:a16="http://schemas.microsoft.com/office/drawing/2014/main" val="20000"/>
                    </a:ext>
                  </a:extLst>
                </a:gridCol>
                <a:gridCol w="910170">
                  <a:extLst>
                    <a:ext uri="{9D8B030D-6E8A-4147-A177-3AD203B41FA5}">
                      <a16:colId xmlns:a16="http://schemas.microsoft.com/office/drawing/2014/main" val="20001"/>
                    </a:ext>
                  </a:extLst>
                </a:gridCol>
                <a:gridCol w="3820095">
                  <a:extLst>
                    <a:ext uri="{9D8B030D-6E8A-4147-A177-3AD203B41FA5}">
                      <a16:colId xmlns:a16="http://schemas.microsoft.com/office/drawing/2014/main" val="20002"/>
                    </a:ext>
                  </a:extLst>
                </a:gridCol>
                <a:gridCol w="847267">
                  <a:extLst>
                    <a:ext uri="{9D8B030D-6E8A-4147-A177-3AD203B41FA5}">
                      <a16:colId xmlns:a16="http://schemas.microsoft.com/office/drawing/2014/main" val="20003"/>
                    </a:ext>
                  </a:extLst>
                </a:gridCol>
                <a:gridCol w="648900">
                  <a:extLst>
                    <a:ext uri="{9D8B030D-6E8A-4147-A177-3AD203B41FA5}">
                      <a16:colId xmlns:a16="http://schemas.microsoft.com/office/drawing/2014/main" val="20004"/>
                    </a:ext>
                  </a:extLst>
                </a:gridCol>
                <a:gridCol w="704520">
                  <a:extLst>
                    <a:ext uri="{9D8B030D-6E8A-4147-A177-3AD203B41FA5}">
                      <a16:colId xmlns:a16="http://schemas.microsoft.com/office/drawing/2014/main" val="20005"/>
                    </a:ext>
                  </a:extLst>
                </a:gridCol>
                <a:gridCol w="651705">
                  <a:extLst>
                    <a:ext uri="{9D8B030D-6E8A-4147-A177-3AD203B41FA5}">
                      <a16:colId xmlns:a16="http://schemas.microsoft.com/office/drawing/2014/main" val="20006"/>
                    </a:ext>
                  </a:extLst>
                </a:gridCol>
              </a:tblGrid>
              <a:tr h="305637">
                <a:tc gridSpan="7">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0" u="none" strike="noStrike" kern="1200" cap="none" normalizeH="0" baseline="0" dirty="0">
                          <a:ln>
                            <a:noFill/>
                          </a:ln>
                          <a:solidFill>
                            <a:srgbClr val="4F6228"/>
                          </a:solidFill>
                          <a:effectLst/>
                          <a:latin typeface="Calibri" pitchFamily="34" charset="0"/>
                          <a:ea typeface="ＭＳ Ｐゴシック" pitchFamily="34" charset="-128"/>
                          <a:cs typeface="+mn-cs"/>
                        </a:rPr>
                        <a:t>Agenda item 19.1 SA WG1 Rel-19 CRs:</a:t>
                      </a:r>
                    </a:p>
                  </a:txBody>
                  <a:tcPr marL="45732" marR="45732" marT="45423" marB="4542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US"/>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269587">
                <a:tc rowSpan="4">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rPr>
                        <a:t>SP-241762</a:t>
                      </a: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S1-244447</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1100" b="0" i="0" u="none" strike="noStrike" kern="1200">
                          <a:solidFill>
                            <a:schemeClr val="tx1"/>
                          </a:solidFill>
                          <a:effectLst/>
                          <a:latin typeface="Calibri" panose="020F0502020204030204" pitchFamily="34" charset="0"/>
                          <a:ea typeface="+mn-ea"/>
                          <a:cs typeface="+mn-cs"/>
                        </a:rPr>
                        <a:t>Correcting hanging paragraph and adding new header</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TEI19</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22.101</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0598r1</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algn="l" defTabSz="914296" rtl="0" eaLnBrk="1" fontAlgn="b" latinLnBrk="0" hangingPunct="1"/>
                      <a:r>
                        <a:rPr lang="nl-NL" sz="1100" b="0" i="0" u="none" strike="noStrike" kern="1200" dirty="0">
                          <a:solidFill>
                            <a:schemeClr val="tx1"/>
                          </a:solidFill>
                          <a:effectLst/>
                          <a:latin typeface="Calibri" panose="020F0502020204030204" pitchFamily="34" charset="0"/>
                          <a:ea typeface="+mn-ea"/>
                          <a:cs typeface="+mn-cs"/>
                        </a:rPr>
                        <a:t>Rel-19</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209740">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S1-244753</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algn="l" fontAlgn="t"/>
                      <a:r>
                        <a:rPr lang="en-US" sz="1100" b="0" i="0" u="none" strike="noStrike" kern="1200">
                          <a:solidFill>
                            <a:schemeClr val="tx1"/>
                          </a:solidFill>
                          <a:effectLst/>
                          <a:latin typeface="Calibri" panose="020F0502020204030204" pitchFamily="34" charset="0"/>
                          <a:ea typeface="+mn-ea"/>
                          <a:cs typeface="+mn-cs"/>
                        </a:rPr>
                        <a:t>Warning notification with geofencing for ETWS over satellite access</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TEI19</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22.268</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0084r2</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nl-NL" sz="1100" b="0" i="0" u="none" strike="noStrike" kern="1200" noProof="0">
                          <a:solidFill>
                            <a:schemeClr val="tx1"/>
                          </a:solidFill>
                          <a:effectLst/>
                          <a:latin typeface="Calibri" panose="020F0502020204030204" pitchFamily="34" charset="0"/>
                          <a:ea typeface="+mn-ea"/>
                          <a:cs typeface="+mn-cs"/>
                        </a:rPr>
                        <a:t>Rel-19</a:t>
                      </a:r>
                      <a:endParaRPr lang="nl-NL" sz="1100" b="0" i="0" u="none" strike="noStrike" kern="1200" noProof="0" dirty="0">
                        <a:solidFill>
                          <a:schemeClr val="tx1"/>
                        </a:solidFill>
                        <a:effectLst/>
                        <a:latin typeface="Calibri" panose="020F0502020204030204" pitchFamily="34" charset="0"/>
                        <a:ea typeface="+mn-ea"/>
                        <a:cs typeface="+mn-cs"/>
                      </a:endParaRP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2581451411"/>
                  </a:ext>
                </a:extLst>
              </a:tr>
              <a:tr h="0">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S1-244756</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nl-NL" sz="1100" b="0" i="0" u="none" strike="noStrike" kern="1200">
                          <a:solidFill>
                            <a:schemeClr val="tx1"/>
                          </a:solidFill>
                          <a:effectLst/>
                          <a:latin typeface="Calibri" panose="020F0502020204030204" pitchFamily="34" charset="0"/>
                          <a:ea typeface="+mn-ea"/>
                          <a:cs typeface="+mn-cs"/>
                        </a:rPr>
                        <a:t>PWS for IoT NTN</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TEI19</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22.268</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0085r2</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nl-NL" sz="1100" b="0" i="0" u="none" strike="noStrike" kern="1200" noProof="0">
                          <a:solidFill>
                            <a:schemeClr val="tx1"/>
                          </a:solidFill>
                          <a:effectLst/>
                          <a:latin typeface="Calibri" panose="020F0502020204030204" pitchFamily="34" charset="0"/>
                          <a:ea typeface="+mn-ea"/>
                          <a:cs typeface="+mn-cs"/>
                        </a:rPr>
                        <a:t>Rel-19</a:t>
                      </a:r>
                      <a:endParaRPr lang="nl-NL" sz="1100" b="0" i="0" u="none" strike="noStrike" kern="1200" noProof="0" dirty="0">
                        <a:solidFill>
                          <a:schemeClr val="tx1"/>
                        </a:solidFill>
                        <a:effectLst/>
                        <a:latin typeface="Calibri" panose="020F0502020204030204" pitchFamily="34" charset="0"/>
                        <a:ea typeface="+mn-ea"/>
                        <a:cs typeface="+mn-cs"/>
                      </a:endParaRP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83785706"/>
                  </a:ext>
                </a:extLst>
              </a:tr>
              <a:tr h="0">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S1-244922</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algn="l" fontAlgn="t"/>
                      <a:r>
                        <a:rPr lang="en-US" sz="1100" b="0" i="0" u="none" strike="noStrike" kern="1200" dirty="0">
                          <a:solidFill>
                            <a:schemeClr val="tx1"/>
                          </a:solidFill>
                          <a:effectLst/>
                          <a:latin typeface="Calibri" panose="020F0502020204030204" pitchFamily="34" charset="0"/>
                          <a:ea typeface="+mn-ea"/>
                          <a:cs typeface="+mn-cs"/>
                        </a:rPr>
                        <a:t>Clarification on support of 3GPP PS data off for 5G</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TEI19, PS_Data_Off</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22.011</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0364r3</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nl-NL" sz="1100" b="0" i="0" u="none" strike="noStrike" kern="1200" noProof="0" dirty="0">
                          <a:solidFill>
                            <a:schemeClr val="tx1"/>
                          </a:solidFill>
                          <a:effectLst/>
                          <a:latin typeface="Calibri" panose="020F0502020204030204" pitchFamily="34" charset="0"/>
                          <a:ea typeface="+mn-ea"/>
                          <a:cs typeface="+mn-cs"/>
                        </a:rPr>
                        <a:t>Rel-19</a:t>
                      </a:r>
                    </a:p>
                  </a:txBody>
                  <a:tcP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90479438"/>
                  </a:ext>
                </a:extLst>
              </a:tr>
            </a:tbl>
          </a:graphicData>
        </a:graphic>
      </p:graphicFrame>
      <p:sp>
        <p:nvSpPr>
          <p:cNvPr id="3" name="Content Placeholder 7">
            <a:extLst>
              <a:ext uri="{FF2B5EF4-FFF2-40B4-BE49-F238E27FC236}">
                <a16:creationId xmlns:a16="http://schemas.microsoft.com/office/drawing/2014/main" id="{B511906D-34BD-5CD2-6A7F-CB46E3C9FDFA}"/>
              </a:ext>
            </a:extLst>
          </p:cNvPr>
          <p:cNvSpPr txBox="1">
            <a:spLocks/>
          </p:cNvSpPr>
          <p:nvPr/>
        </p:nvSpPr>
        <p:spPr>
          <a:xfrm>
            <a:off x="291570" y="2234585"/>
            <a:ext cx="8250237" cy="403936"/>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en-US" altLang="en-US" sz="1600" b="1" i="1" dirty="0">
                <a:solidFill>
                  <a:srgbClr val="FF0000"/>
                </a:solidFill>
                <a:cs typeface="Arial" panose="020B0604020202020204" pitchFamily="34" charset="0"/>
              </a:rPr>
              <a:t>Stage 1 CRs for Rel-19</a:t>
            </a:r>
            <a:endParaRPr lang="en-US" altLang="en-US" sz="1000" dirty="0"/>
          </a:p>
        </p:txBody>
      </p:sp>
    </p:spTree>
    <p:extLst>
      <p:ext uri="{BB962C8B-B14F-4D97-AF65-F5344CB8AC3E}">
        <p14:creationId xmlns:p14="http://schemas.microsoft.com/office/powerpoint/2010/main" val="3339779392"/>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D4632-E0AB-4182-B92F-77022DC250F1}"/>
              </a:ext>
            </a:extLst>
          </p:cNvPr>
          <p:cNvSpPr>
            <a:spLocks noGrp="1"/>
          </p:cNvSpPr>
          <p:nvPr>
            <p:ph type="ctrTitle"/>
          </p:nvPr>
        </p:nvSpPr>
        <p:spPr>
          <a:xfrm>
            <a:off x="722313" y="1927225"/>
            <a:ext cx="7772400" cy="1101725"/>
          </a:xfrm>
        </p:spPr>
        <p:txBody>
          <a:bodyPr>
            <a:normAutofit/>
          </a:bodyPr>
          <a:lstStyle/>
          <a:p>
            <a:pPr>
              <a:defRPr/>
            </a:pPr>
            <a:r>
              <a:rPr lang="en-US" sz="4000" b="1" i="1" dirty="0">
                <a:effectLst>
                  <a:outerShdw blurRad="38100" dist="38100" dir="2700000" algn="tl">
                    <a:srgbClr val="C0C0C0"/>
                  </a:outerShdw>
                </a:effectLst>
                <a:ea typeface="ＭＳ Ｐゴシック" charset="0"/>
              </a:rPr>
              <a:t>Rel-20</a:t>
            </a:r>
            <a:endParaRPr lang="en-GB" sz="4000" b="1" i="1" dirty="0">
              <a:effectLst>
                <a:outerShdw blurRad="38100" dist="38100" dir="2700000" algn="tl">
                  <a:srgbClr val="C0C0C0"/>
                </a:outerShdw>
              </a:effectLst>
              <a:ea typeface="ＭＳ Ｐゴシック" charset="0"/>
            </a:endParaRPr>
          </a:p>
        </p:txBody>
      </p:sp>
    </p:spTree>
    <p:extLst>
      <p:ext uri="{BB962C8B-B14F-4D97-AF65-F5344CB8AC3E}">
        <p14:creationId xmlns:p14="http://schemas.microsoft.com/office/powerpoint/2010/main" val="126394411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a:extLst>
              <a:ext uri="{FF2B5EF4-FFF2-40B4-BE49-F238E27FC236}">
                <a16:creationId xmlns:a16="http://schemas.microsoft.com/office/drawing/2014/main" id="{D565EA47-4EB6-4B37-8B0C-624AA1A870F3}"/>
              </a:ext>
            </a:extLst>
          </p:cNvPr>
          <p:cNvGraphicFramePr>
            <a:graphicFrameLocks noGrp="1"/>
          </p:cNvGraphicFramePr>
          <p:nvPr>
            <p:extLst>
              <p:ext uri="{D42A27DB-BD31-4B8C-83A1-F6EECF244321}">
                <p14:modId xmlns:p14="http://schemas.microsoft.com/office/powerpoint/2010/main" val="4064971878"/>
              </p:ext>
            </p:extLst>
          </p:nvPr>
        </p:nvGraphicFramePr>
        <p:xfrm>
          <a:off x="220368" y="938496"/>
          <a:ext cx="8586312" cy="3539017"/>
        </p:xfrm>
        <a:graphic>
          <a:graphicData uri="http://schemas.openxmlformats.org/drawingml/2006/table">
            <a:tbl>
              <a:tblPr firstRow="1" firstCol="1" bandRow="1">
                <a:tableStyleId>{F5AB1C69-6EDB-4FF4-983F-18BD219EF322}</a:tableStyleId>
              </a:tblPr>
              <a:tblGrid>
                <a:gridCol w="543616">
                  <a:extLst>
                    <a:ext uri="{9D8B030D-6E8A-4147-A177-3AD203B41FA5}">
                      <a16:colId xmlns:a16="http://schemas.microsoft.com/office/drawing/2014/main" val="20000"/>
                    </a:ext>
                  </a:extLst>
                </a:gridCol>
                <a:gridCol w="3150006">
                  <a:extLst>
                    <a:ext uri="{9D8B030D-6E8A-4147-A177-3AD203B41FA5}">
                      <a16:colId xmlns:a16="http://schemas.microsoft.com/office/drawing/2014/main" val="20001"/>
                    </a:ext>
                  </a:extLst>
                </a:gridCol>
                <a:gridCol w="1059654">
                  <a:extLst>
                    <a:ext uri="{9D8B030D-6E8A-4147-A177-3AD203B41FA5}">
                      <a16:colId xmlns:a16="http://schemas.microsoft.com/office/drawing/2014/main" val="20002"/>
                    </a:ext>
                  </a:extLst>
                </a:gridCol>
                <a:gridCol w="692256">
                  <a:extLst>
                    <a:ext uri="{9D8B030D-6E8A-4147-A177-3AD203B41FA5}">
                      <a16:colId xmlns:a16="http://schemas.microsoft.com/office/drawing/2014/main" val="20003"/>
                    </a:ext>
                  </a:extLst>
                </a:gridCol>
                <a:gridCol w="439064">
                  <a:extLst>
                    <a:ext uri="{9D8B030D-6E8A-4147-A177-3AD203B41FA5}">
                      <a16:colId xmlns:a16="http://schemas.microsoft.com/office/drawing/2014/main" val="20004"/>
                    </a:ext>
                  </a:extLst>
                </a:gridCol>
                <a:gridCol w="699248">
                  <a:extLst>
                    <a:ext uri="{9D8B030D-6E8A-4147-A177-3AD203B41FA5}">
                      <a16:colId xmlns:a16="http://schemas.microsoft.com/office/drawing/2014/main" val="20005"/>
                    </a:ext>
                  </a:extLst>
                </a:gridCol>
                <a:gridCol w="537882">
                  <a:extLst>
                    <a:ext uri="{9D8B030D-6E8A-4147-A177-3AD203B41FA5}">
                      <a16:colId xmlns:a16="http://schemas.microsoft.com/office/drawing/2014/main" val="20006"/>
                    </a:ext>
                  </a:extLst>
                </a:gridCol>
                <a:gridCol w="1464586">
                  <a:extLst>
                    <a:ext uri="{9D8B030D-6E8A-4147-A177-3AD203B41FA5}">
                      <a16:colId xmlns:a16="http://schemas.microsoft.com/office/drawing/2014/main" val="20007"/>
                    </a:ext>
                  </a:extLst>
                </a:gridCol>
              </a:tblGrid>
              <a:tr h="292897">
                <a:tc>
                  <a:txBody>
                    <a:bodyPr/>
                    <a:lstStyle/>
                    <a:p>
                      <a:pPr algn="ctr">
                        <a:lnSpc>
                          <a:spcPct val="107000"/>
                        </a:lnSpc>
                        <a:spcAft>
                          <a:spcPts val="800"/>
                        </a:spcAft>
                      </a:pPr>
                      <a:r>
                        <a:rPr lang="en-GB" sz="1050" dirty="0"/>
                        <a:t>UID</a:t>
                      </a:r>
                    </a:p>
                  </a:txBody>
                  <a:tcPr marL="27002" marR="27002" marT="0" marB="0" anchor="ctr"/>
                </a:tc>
                <a:tc>
                  <a:txBody>
                    <a:bodyPr/>
                    <a:lstStyle/>
                    <a:p>
                      <a:pPr algn="ctr">
                        <a:lnSpc>
                          <a:spcPct val="107000"/>
                        </a:lnSpc>
                        <a:spcAft>
                          <a:spcPts val="800"/>
                        </a:spcAft>
                      </a:pPr>
                      <a:r>
                        <a:rPr lang="en-GB" sz="1050" dirty="0"/>
                        <a:t>Name</a:t>
                      </a:r>
                    </a:p>
                  </a:txBody>
                  <a:tcPr marL="27002" marR="27002" marT="0" marB="0" anchor="ctr"/>
                </a:tc>
                <a:tc>
                  <a:txBody>
                    <a:bodyPr/>
                    <a:lstStyle/>
                    <a:p>
                      <a:pPr algn="ctr">
                        <a:lnSpc>
                          <a:spcPct val="107000"/>
                        </a:lnSpc>
                        <a:spcAft>
                          <a:spcPts val="800"/>
                        </a:spcAft>
                      </a:pPr>
                      <a:r>
                        <a:rPr lang="en-GB" sz="1050" dirty="0"/>
                        <a:t>Acronym</a:t>
                      </a:r>
                    </a:p>
                  </a:txBody>
                  <a:tcPr marL="27002" marR="27002" marT="0" marB="0" anchor="ctr"/>
                </a:tc>
                <a:tc>
                  <a:txBody>
                    <a:bodyPr/>
                    <a:lstStyle/>
                    <a:p>
                      <a:pPr algn="ctr">
                        <a:lnSpc>
                          <a:spcPct val="107000"/>
                        </a:lnSpc>
                        <a:spcAft>
                          <a:spcPts val="800"/>
                        </a:spcAft>
                      </a:pPr>
                      <a:r>
                        <a:rPr lang="en-GB" sz="1050" dirty="0"/>
                        <a:t>Target </a:t>
                      </a:r>
                    </a:p>
                  </a:txBody>
                  <a:tcPr marL="27002" marR="27002" marT="0" marB="0" anchor="ctr"/>
                </a:tc>
                <a:tc>
                  <a:txBody>
                    <a:bodyPr/>
                    <a:lstStyle/>
                    <a:p>
                      <a:pPr algn="ctr">
                        <a:lnSpc>
                          <a:spcPct val="107000"/>
                        </a:lnSpc>
                        <a:spcAft>
                          <a:spcPts val="800"/>
                        </a:spcAft>
                      </a:pPr>
                      <a:r>
                        <a:rPr lang="en-GB" sz="1050" dirty="0"/>
                        <a:t>Old %</a:t>
                      </a:r>
                    </a:p>
                  </a:txBody>
                  <a:tcPr marL="27002" marR="27002" marT="0" marB="0" anchor="ctr"/>
                </a:tc>
                <a:tc>
                  <a:txBody>
                    <a:bodyPr/>
                    <a:lstStyle/>
                    <a:p>
                      <a:pPr algn="ctr">
                        <a:lnSpc>
                          <a:spcPct val="107000"/>
                        </a:lnSpc>
                        <a:spcAft>
                          <a:spcPts val="800"/>
                        </a:spcAft>
                      </a:pPr>
                      <a:r>
                        <a:rPr lang="en-GB" sz="1050" b="1" kern="1200" dirty="0">
                          <a:solidFill>
                            <a:schemeClr val="lt1"/>
                          </a:solidFill>
                          <a:latin typeface="+mn-lt"/>
                          <a:ea typeface="+mn-ea"/>
                          <a:cs typeface="+mn-cs"/>
                        </a:rPr>
                        <a:t>WID</a:t>
                      </a:r>
                      <a:endParaRPr lang="en-GB" sz="1050" dirty="0">
                        <a:solidFill>
                          <a:srgbClr val="FF0000"/>
                        </a:solidFill>
                      </a:endParaRPr>
                    </a:p>
                  </a:txBody>
                  <a:tcPr marL="27002" marR="27002" marT="0" marB="0" anchor="ctr"/>
                </a:tc>
                <a:tc>
                  <a:txBody>
                    <a:bodyPr/>
                    <a:lstStyle/>
                    <a:p>
                      <a:pPr algn="ctr">
                        <a:lnSpc>
                          <a:spcPct val="107000"/>
                        </a:lnSpc>
                        <a:spcAft>
                          <a:spcPts val="800"/>
                        </a:spcAft>
                      </a:pPr>
                      <a:r>
                        <a:rPr lang="en-GB" sz="1050" dirty="0">
                          <a:solidFill>
                            <a:srgbClr val="FF0000"/>
                          </a:solidFill>
                        </a:rPr>
                        <a:t>New %</a:t>
                      </a:r>
                      <a:endParaRPr lang="en-GB" sz="105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1050" dirty="0">
                          <a:solidFill>
                            <a:srgbClr val="FF0000"/>
                          </a:solidFill>
                        </a:rPr>
                        <a:t>Change or comment</a:t>
                      </a:r>
                    </a:p>
                  </a:txBody>
                  <a:tcPr marL="27002" marR="27002" marT="0" marB="0" anchor="ctr"/>
                </a:tc>
                <a:extLst>
                  <a:ext uri="{0D108BD9-81ED-4DB2-BD59-A6C34878D82A}">
                    <a16:rowId xmlns:a16="http://schemas.microsoft.com/office/drawing/2014/main" val="10000"/>
                  </a:ext>
                </a:extLst>
              </a:tr>
              <a:tr h="167164">
                <a:tc>
                  <a:txBody>
                    <a:bodyPr/>
                    <a:lstStyle/>
                    <a:p>
                      <a:pPr algn="r"/>
                      <a:r>
                        <a:rPr lang="en-GB" sz="800" b="0" kern="1200" dirty="0">
                          <a:solidFill>
                            <a:srgbClr val="000000"/>
                          </a:solidFill>
                          <a:effectLst/>
                          <a:latin typeface="Arial" panose="020B0604020202020204" pitchFamily="34" charset="0"/>
                          <a:ea typeface="+mn-ea"/>
                          <a:cs typeface="+mn-cs"/>
                        </a:rPr>
                        <a:t>1050110</a:t>
                      </a:r>
                    </a:p>
                  </a:txBody>
                  <a:tcPr marL="45720" marR="45720" anchor="ctr"/>
                </a:tc>
                <a:tc>
                  <a:txBody>
                    <a:bodyPr/>
                    <a:lstStyle/>
                    <a:p>
                      <a:r>
                        <a:rPr lang="en-GB" sz="1100" b="0" i="1" u="none" strike="noStrike" kern="1200" dirty="0">
                          <a:solidFill>
                            <a:srgbClr val="0000FF"/>
                          </a:solidFill>
                          <a:effectLst/>
                          <a:latin typeface="Arial" panose="020B0604020202020204" pitchFamily="34" charset="0"/>
                          <a:ea typeface="+mn-ea"/>
                          <a:cs typeface="+mn-cs"/>
                        </a:rPr>
                        <a:t>Study on 6G Use Cases and Service Requirements </a:t>
                      </a:r>
                    </a:p>
                  </a:txBody>
                  <a:tcPr marL="45720" marR="45720" anchor="ctr"/>
                </a:tc>
                <a:tc>
                  <a:txBody>
                    <a:bodyPr/>
                    <a:lstStyle/>
                    <a:p>
                      <a:r>
                        <a:rPr lang="en-GB" sz="800" dirty="0">
                          <a:solidFill>
                            <a:srgbClr val="000000"/>
                          </a:solidFill>
                          <a:effectLst/>
                          <a:latin typeface="Arial" panose="020B0604020202020204" pitchFamily="34" charset="0"/>
                        </a:rPr>
                        <a:t>FS_</a:t>
                      </a:r>
                      <a:r>
                        <a:rPr lang="en-GB" sz="800" kern="1200" dirty="0">
                          <a:solidFill>
                            <a:srgbClr val="000000"/>
                          </a:solidFill>
                          <a:effectLst/>
                          <a:latin typeface="Arial" panose="020B0604020202020204" pitchFamily="34" charset="0"/>
                          <a:ea typeface="+mn-ea"/>
                          <a:cs typeface="+mn-cs"/>
                        </a:rPr>
                        <a:t>6G-REQ</a:t>
                      </a:r>
                    </a:p>
                  </a:txBody>
                  <a:tcPr marL="45720" marR="45720" anchor="ctr"/>
                </a:tc>
                <a:tc>
                  <a:txBody>
                    <a:bodyPr/>
                    <a:lstStyle/>
                    <a:p>
                      <a:pPr algn="r"/>
                      <a:r>
                        <a:rPr lang="en-GB" sz="800" dirty="0">
                          <a:solidFill>
                            <a:srgbClr val="000000"/>
                          </a:solidFill>
                          <a:effectLst/>
                          <a:latin typeface="Arial" panose="020B0604020202020204" pitchFamily="34" charset="0"/>
                        </a:rPr>
                        <a:t>03/03/2025</a:t>
                      </a:r>
                      <a:endParaRPr lang="en-GB" sz="800" dirty="0">
                        <a:effectLst/>
                        <a:latin typeface="Arial" panose="020B0604020202020204" pitchFamily="34" charset="0"/>
                      </a:endParaRPr>
                    </a:p>
                  </a:txBody>
                  <a:tcPr marL="45720" marR="45720" anchor="ctr"/>
                </a:tc>
                <a:tc>
                  <a:txBody>
                    <a:bodyPr/>
                    <a:lstStyle/>
                    <a:p>
                      <a:pPr algn="ctr"/>
                      <a:r>
                        <a:rPr lang="en-GB" sz="800" dirty="0">
                          <a:solidFill>
                            <a:srgbClr val="000000"/>
                          </a:solidFill>
                          <a:effectLst/>
                          <a:latin typeface="Arial" panose="020B0604020202020204" pitchFamily="34" charset="0"/>
                        </a:rPr>
                        <a:t>0%</a:t>
                      </a:r>
                      <a:endParaRPr lang="en-GB" sz="800" dirty="0">
                        <a:effectLst/>
                        <a:latin typeface="Arial" panose="020B0604020202020204" pitchFamily="34" charset="0"/>
                      </a:endParaRPr>
                    </a:p>
                  </a:txBody>
                  <a:tcPr marL="45720" marR="45720" anchor="ctr"/>
                </a:tc>
                <a:tc>
                  <a:txBody>
                    <a:bodyPr/>
                    <a:lstStyle/>
                    <a:p>
                      <a:pPr algn="r"/>
                      <a:r>
                        <a:rPr lang="en-GB" sz="800">
                          <a:solidFill>
                            <a:srgbClr val="000000"/>
                          </a:solidFill>
                          <a:effectLst/>
                          <a:latin typeface="Arial" panose="020B0604020202020204" pitchFamily="34" charset="0"/>
                        </a:rPr>
                        <a:t>SP-241152</a:t>
                      </a:r>
                      <a:endParaRPr lang="en-GB" sz="800">
                        <a:effectLst/>
                        <a:latin typeface="Arial" panose="020B0604020202020204" pitchFamily="34" charset="0"/>
                      </a:endParaRPr>
                    </a:p>
                  </a:txBody>
                  <a:tcPr marL="45720" marR="45720" anchor="ctr"/>
                </a:tc>
                <a:tc>
                  <a:txBody>
                    <a:bodyPr/>
                    <a:lstStyle/>
                    <a:p>
                      <a:pPr algn="ctr"/>
                      <a:r>
                        <a:rPr lang="en-GB" sz="800" dirty="0">
                          <a:solidFill>
                            <a:srgbClr val="000000"/>
                          </a:solidFill>
                          <a:effectLst/>
                          <a:latin typeface="Arial" panose="020B0604020202020204" pitchFamily="34" charset="0"/>
                        </a:rPr>
                        <a:t>5%</a:t>
                      </a:r>
                      <a:endParaRPr lang="en-GB" sz="800" dirty="0">
                        <a:effectLst/>
                        <a:latin typeface="Arial" panose="020B0604020202020204" pitchFamily="34" charset="0"/>
                      </a:endParaRPr>
                    </a:p>
                  </a:txBody>
                  <a:tcPr marL="45720" marR="45720" anchor="ctr"/>
                </a:tc>
                <a:tc>
                  <a:txBody>
                    <a:bodyPr/>
                    <a:lstStyle/>
                    <a:p>
                      <a:pPr marL="0" algn="ctr" defTabSz="914296" rtl="0" eaLnBrk="1" fontAlgn="ctr" latinLnBrk="0" hangingPunct="1">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5720" marR="45720" anchor="ctr"/>
                </a:tc>
                <a:extLst>
                  <a:ext uri="{0D108BD9-81ED-4DB2-BD59-A6C34878D82A}">
                    <a16:rowId xmlns:a16="http://schemas.microsoft.com/office/drawing/2014/main" val="1428486372"/>
                  </a:ext>
                </a:extLst>
              </a:tr>
              <a:tr h="235739">
                <a:tc>
                  <a:txBody>
                    <a:bodyPr/>
                    <a:lstStyle/>
                    <a:p>
                      <a:pPr algn="r"/>
                      <a:r>
                        <a:rPr lang="en-GB" sz="800" b="0" kern="1200" dirty="0">
                          <a:solidFill>
                            <a:srgbClr val="000000"/>
                          </a:solidFill>
                          <a:effectLst/>
                          <a:latin typeface="Arial" panose="020B0604020202020204" pitchFamily="34" charset="0"/>
                          <a:ea typeface="+mn-ea"/>
                          <a:cs typeface="+mn-cs"/>
                        </a:rPr>
                        <a:t>1030043</a:t>
                      </a:r>
                    </a:p>
                  </a:txBody>
                  <a:tcPr marL="45720" marR="45720" anchor="ctr"/>
                </a:tc>
                <a:tc>
                  <a:txBody>
                    <a:bodyPr/>
                    <a:lstStyle/>
                    <a:p>
                      <a:r>
                        <a:rPr lang="en-GB" sz="1100" b="0" i="1" u="none" strike="noStrike" kern="1200" dirty="0">
                          <a:solidFill>
                            <a:srgbClr val="0000FF"/>
                          </a:solidFill>
                          <a:effectLst/>
                          <a:latin typeface="Arial" panose="020B0604020202020204" pitchFamily="34" charset="0"/>
                          <a:ea typeface="+mn-ea"/>
                          <a:cs typeface="+mn-cs"/>
                        </a:rPr>
                        <a:t>Study on FRMCS Phase 6 </a:t>
                      </a:r>
                    </a:p>
                  </a:txBody>
                  <a:tcPr marL="45720" marR="45720" anchor="ctr"/>
                </a:tc>
                <a:tc>
                  <a:txBody>
                    <a:bodyPr/>
                    <a:lstStyle/>
                    <a:p>
                      <a:r>
                        <a:rPr lang="en-GB" sz="800" dirty="0">
                          <a:solidFill>
                            <a:srgbClr val="000000"/>
                          </a:solidFill>
                          <a:effectLst/>
                          <a:latin typeface="Arial" panose="020B0604020202020204" pitchFamily="34" charset="0"/>
                        </a:rPr>
                        <a:t>FS_FRMCS_Ph6</a:t>
                      </a:r>
                      <a:endParaRPr lang="en-GB" sz="800" dirty="0">
                        <a:effectLst/>
                        <a:latin typeface="Arial" panose="020B0604020202020204" pitchFamily="34" charset="0"/>
                      </a:endParaRPr>
                    </a:p>
                  </a:txBody>
                  <a:tcPr marL="45720" marR="45720" anchor="ctr"/>
                </a:tc>
                <a:tc>
                  <a:txBody>
                    <a:bodyPr/>
                    <a:lstStyle/>
                    <a:p>
                      <a:pPr algn="r"/>
                      <a:r>
                        <a:rPr lang="en-GB" sz="800" dirty="0">
                          <a:solidFill>
                            <a:srgbClr val="000000"/>
                          </a:solidFill>
                          <a:effectLst/>
                          <a:latin typeface="Arial" panose="020B0604020202020204" pitchFamily="34" charset="0"/>
                        </a:rPr>
                        <a:t>09/09/2024</a:t>
                      </a:r>
                      <a:endParaRPr lang="en-GB" sz="800" dirty="0">
                        <a:effectLst/>
                        <a:latin typeface="Arial" panose="020B0604020202020204" pitchFamily="34" charset="0"/>
                      </a:endParaRPr>
                    </a:p>
                  </a:txBody>
                  <a:tcPr marL="45720" marR="45720" anchor="ctr"/>
                </a:tc>
                <a:tc>
                  <a:txBody>
                    <a:bodyPr/>
                    <a:lstStyle/>
                    <a:p>
                      <a:pPr algn="ctr"/>
                      <a:r>
                        <a:rPr lang="en-GB" sz="800" dirty="0">
                          <a:solidFill>
                            <a:srgbClr val="000000"/>
                          </a:solidFill>
                          <a:effectLst/>
                          <a:latin typeface="Arial" panose="020B0604020202020204" pitchFamily="34" charset="0"/>
                        </a:rPr>
                        <a:t>40%</a:t>
                      </a:r>
                      <a:endParaRPr lang="en-GB" sz="800" dirty="0">
                        <a:effectLst/>
                        <a:latin typeface="Arial" panose="020B0604020202020204" pitchFamily="34" charset="0"/>
                      </a:endParaRPr>
                    </a:p>
                  </a:txBody>
                  <a:tcPr marL="45720" marR="45720" anchor="ctr"/>
                </a:tc>
                <a:tc>
                  <a:txBody>
                    <a:bodyPr/>
                    <a:lstStyle/>
                    <a:p>
                      <a:pPr algn="r"/>
                      <a:r>
                        <a:rPr lang="en-GB" sz="800" dirty="0">
                          <a:solidFill>
                            <a:srgbClr val="000000"/>
                          </a:solidFill>
                          <a:effectLst/>
                          <a:latin typeface="Arial" panose="020B0604020202020204" pitchFamily="34" charset="0"/>
                        </a:rPr>
                        <a:t>SP-240199</a:t>
                      </a:r>
                      <a:endParaRPr lang="en-GB" sz="800" dirty="0">
                        <a:effectLst/>
                        <a:latin typeface="Arial" panose="020B0604020202020204" pitchFamily="34" charset="0"/>
                      </a:endParaRPr>
                    </a:p>
                  </a:txBody>
                  <a:tcPr marL="45720" marR="45720" anchor="ctr"/>
                </a:tc>
                <a:tc>
                  <a:txBody>
                    <a:bodyPr/>
                    <a:lstStyle/>
                    <a:p>
                      <a:pPr algn="ctr"/>
                      <a:r>
                        <a:rPr lang="en-GB" sz="800" dirty="0">
                          <a:effectLst/>
                          <a:latin typeface="Arial" panose="020B0604020202020204" pitchFamily="34" charset="0"/>
                        </a:rPr>
                        <a:t>80%</a:t>
                      </a:r>
                    </a:p>
                  </a:txBody>
                  <a:tcPr marL="45720" marR="4572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45720" marR="45720" anchor="ctr"/>
                </a:tc>
                <a:extLst>
                  <a:ext uri="{0D108BD9-81ED-4DB2-BD59-A6C34878D82A}">
                    <a16:rowId xmlns:a16="http://schemas.microsoft.com/office/drawing/2014/main" val="88478052"/>
                  </a:ext>
                </a:extLst>
              </a:tr>
              <a:tr h="235739">
                <a:tc>
                  <a:txBody>
                    <a:bodyPr/>
                    <a:lstStyle/>
                    <a:p>
                      <a:pPr algn="r"/>
                      <a:r>
                        <a:rPr lang="en-GB" sz="800" b="0" kern="1200" dirty="0">
                          <a:solidFill>
                            <a:srgbClr val="000000"/>
                          </a:solidFill>
                          <a:effectLst/>
                          <a:latin typeface="Arial" panose="020B0604020202020204" pitchFamily="34" charset="0"/>
                          <a:ea typeface="+mn-ea"/>
                          <a:cs typeface="+mn-cs"/>
                        </a:rPr>
                        <a:t>1030044</a:t>
                      </a:r>
                    </a:p>
                  </a:txBody>
                  <a:tcPr marL="45720" marR="45720" anchor="ctr"/>
                </a:tc>
                <a:tc>
                  <a:txBody>
                    <a:bodyPr/>
                    <a:lstStyle/>
                    <a:p>
                      <a:r>
                        <a:rPr lang="en-GB" sz="1100" b="0" i="1" u="none" strike="noStrike" kern="1200">
                          <a:solidFill>
                            <a:srgbClr val="0000FF"/>
                          </a:solidFill>
                          <a:effectLst/>
                          <a:latin typeface="Arial" panose="020B0604020202020204" pitchFamily="34" charset="0"/>
                          <a:ea typeface="+mn-ea"/>
                          <a:cs typeface="+mn-cs"/>
                        </a:rPr>
                        <a:t>Study on Energy Efficiency as Service Criteria Phase 2 </a:t>
                      </a:r>
                    </a:p>
                  </a:txBody>
                  <a:tcPr marL="45720" marR="45720" anchor="ctr"/>
                </a:tc>
                <a:tc>
                  <a:txBody>
                    <a:bodyPr/>
                    <a:lstStyle/>
                    <a:p>
                      <a:r>
                        <a:rPr lang="en-GB" sz="800">
                          <a:solidFill>
                            <a:srgbClr val="000000"/>
                          </a:solidFill>
                          <a:effectLst/>
                          <a:latin typeface="Arial" panose="020B0604020202020204" pitchFamily="34" charset="0"/>
                        </a:rPr>
                        <a:t>FS_EnergyServ_Ph2</a:t>
                      </a:r>
                      <a:endParaRPr lang="en-GB" sz="800">
                        <a:effectLst/>
                        <a:latin typeface="Arial" panose="020B0604020202020204" pitchFamily="34" charset="0"/>
                      </a:endParaRPr>
                    </a:p>
                  </a:txBody>
                  <a:tcPr marL="45720" marR="45720" anchor="ctr"/>
                </a:tc>
                <a:tc>
                  <a:txBody>
                    <a:bodyPr/>
                    <a:lstStyle/>
                    <a:p>
                      <a:pPr algn="r"/>
                      <a:r>
                        <a:rPr lang="en-GB" sz="800">
                          <a:solidFill>
                            <a:srgbClr val="000000"/>
                          </a:solidFill>
                          <a:effectLst/>
                          <a:latin typeface="Arial" panose="020B0604020202020204" pitchFamily="34" charset="0"/>
                        </a:rPr>
                        <a:t>03/03/2025</a:t>
                      </a:r>
                      <a:endParaRPr lang="en-GB" sz="800">
                        <a:effectLst/>
                        <a:latin typeface="Arial" panose="020B0604020202020204" pitchFamily="34" charset="0"/>
                      </a:endParaRPr>
                    </a:p>
                  </a:txBody>
                  <a:tcPr marL="45720" marR="45720" anchor="ctr"/>
                </a:tc>
                <a:tc>
                  <a:txBody>
                    <a:bodyPr/>
                    <a:lstStyle/>
                    <a:p>
                      <a:pPr algn="ctr"/>
                      <a:r>
                        <a:rPr lang="en-GB" sz="800" dirty="0">
                          <a:solidFill>
                            <a:srgbClr val="000000"/>
                          </a:solidFill>
                          <a:effectLst/>
                          <a:latin typeface="Arial" panose="020B0604020202020204" pitchFamily="34" charset="0"/>
                        </a:rPr>
                        <a:t>55%</a:t>
                      </a:r>
                      <a:endParaRPr lang="en-GB" sz="800" dirty="0">
                        <a:effectLst/>
                        <a:latin typeface="Arial" panose="020B0604020202020204" pitchFamily="34" charset="0"/>
                      </a:endParaRPr>
                    </a:p>
                  </a:txBody>
                  <a:tcPr marL="45720" marR="45720" anchor="ctr"/>
                </a:tc>
                <a:tc>
                  <a:txBody>
                    <a:bodyPr/>
                    <a:lstStyle/>
                    <a:p>
                      <a:pPr algn="r"/>
                      <a:r>
                        <a:rPr lang="en-GB" sz="800" dirty="0">
                          <a:solidFill>
                            <a:srgbClr val="000000"/>
                          </a:solidFill>
                          <a:effectLst/>
                          <a:latin typeface="Arial" panose="020B0604020202020204" pitchFamily="34" charset="0"/>
                        </a:rPr>
                        <a:t>SP-240494</a:t>
                      </a:r>
                      <a:endParaRPr lang="en-GB" sz="800" dirty="0">
                        <a:effectLst/>
                        <a:latin typeface="Arial" panose="020B0604020202020204" pitchFamily="34" charset="0"/>
                      </a:endParaRPr>
                    </a:p>
                  </a:txBody>
                  <a:tcPr marL="45720" marR="45720" anchor="ctr"/>
                </a:tc>
                <a:tc>
                  <a:txBody>
                    <a:bodyPr/>
                    <a:lstStyle/>
                    <a:p>
                      <a:pPr algn="ctr"/>
                      <a:r>
                        <a:rPr lang="en-GB" sz="800" dirty="0">
                          <a:effectLst/>
                          <a:latin typeface="Arial" panose="020B0604020202020204" pitchFamily="34" charset="0"/>
                        </a:rPr>
                        <a:t>75%</a:t>
                      </a:r>
                    </a:p>
                  </a:txBody>
                  <a:tcPr marL="45720" marR="4572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45720" marR="45720" anchor="ctr"/>
                </a:tc>
                <a:extLst>
                  <a:ext uri="{0D108BD9-81ED-4DB2-BD59-A6C34878D82A}">
                    <a16:rowId xmlns:a16="http://schemas.microsoft.com/office/drawing/2014/main" val="734322803"/>
                  </a:ext>
                </a:extLst>
              </a:tr>
              <a:tr h="235739">
                <a:tc>
                  <a:txBody>
                    <a:bodyPr/>
                    <a:lstStyle/>
                    <a:p>
                      <a:pPr algn="r"/>
                      <a:r>
                        <a:rPr lang="en-GB" sz="800" b="0" kern="1200" dirty="0">
                          <a:solidFill>
                            <a:srgbClr val="000000"/>
                          </a:solidFill>
                          <a:effectLst/>
                          <a:latin typeface="Arial" panose="020B0604020202020204" pitchFamily="34" charset="0"/>
                          <a:ea typeface="+mn-ea"/>
                          <a:cs typeface="+mn-cs"/>
                        </a:rPr>
                        <a:t>1030042</a:t>
                      </a:r>
                    </a:p>
                  </a:txBody>
                  <a:tcPr marL="45720" marR="45720" anchor="ctr"/>
                </a:tc>
                <a:tc>
                  <a:txBody>
                    <a:bodyPr/>
                    <a:lstStyle/>
                    <a:p>
                      <a:r>
                        <a:rPr lang="en-GB" sz="1100" b="0" i="1" u="none" strike="noStrike" kern="1200" dirty="0">
                          <a:solidFill>
                            <a:srgbClr val="0000FF"/>
                          </a:solidFill>
                          <a:effectLst/>
                          <a:latin typeface="Arial" panose="020B0604020202020204" pitchFamily="34" charset="0"/>
                          <a:ea typeface="+mn-ea"/>
                          <a:cs typeface="+mn-cs"/>
                        </a:rPr>
                        <a:t>Study on satellite access - Phase 4 </a:t>
                      </a:r>
                    </a:p>
                  </a:txBody>
                  <a:tcPr marL="45720" marR="45720" anchor="ctr"/>
                </a:tc>
                <a:tc>
                  <a:txBody>
                    <a:bodyPr/>
                    <a:lstStyle/>
                    <a:p>
                      <a:r>
                        <a:rPr lang="en-GB" sz="800" dirty="0">
                          <a:solidFill>
                            <a:srgbClr val="000000"/>
                          </a:solidFill>
                          <a:effectLst/>
                          <a:latin typeface="Arial" panose="020B0604020202020204" pitchFamily="34" charset="0"/>
                        </a:rPr>
                        <a:t>FS_5GSAT_Ph4</a:t>
                      </a:r>
                      <a:endParaRPr lang="en-GB" sz="800" dirty="0">
                        <a:effectLst/>
                        <a:latin typeface="Arial" panose="020B0604020202020204" pitchFamily="34" charset="0"/>
                      </a:endParaRPr>
                    </a:p>
                  </a:txBody>
                  <a:tcPr marL="45720" marR="45720" anchor="ctr"/>
                </a:tc>
                <a:tc>
                  <a:txBody>
                    <a:bodyPr/>
                    <a:lstStyle/>
                    <a:p>
                      <a:pPr algn="r"/>
                      <a:r>
                        <a:rPr lang="en-GB" sz="800" dirty="0">
                          <a:solidFill>
                            <a:srgbClr val="000000"/>
                          </a:solidFill>
                          <a:effectLst/>
                          <a:latin typeface="Arial" panose="020B0604020202020204" pitchFamily="34" charset="0"/>
                        </a:rPr>
                        <a:t>03/03/2025</a:t>
                      </a:r>
                      <a:endParaRPr lang="en-GB" sz="800" dirty="0">
                        <a:effectLst/>
                        <a:latin typeface="Arial" panose="020B0604020202020204" pitchFamily="34" charset="0"/>
                      </a:endParaRPr>
                    </a:p>
                  </a:txBody>
                  <a:tcPr marL="45720" marR="45720" anchor="ctr"/>
                </a:tc>
                <a:tc>
                  <a:txBody>
                    <a:bodyPr/>
                    <a:lstStyle/>
                    <a:p>
                      <a:pPr algn="ctr"/>
                      <a:r>
                        <a:rPr lang="en-GB" sz="800" dirty="0">
                          <a:solidFill>
                            <a:srgbClr val="000000"/>
                          </a:solidFill>
                          <a:effectLst/>
                          <a:latin typeface="Arial" panose="020B0604020202020204" pitchFamily="34" charset="0"/>
                        </a:rPr>
                        <a:t>60%</a:t>
                      </a:r>
                      <a:endParaRPr lang="en-GB" sz="800" dirty="0">
                        <a:effectLst/>
                        <a:latin typeface="Arial" panose="020B0604020202020204" pitchFamily="34" charset="0"/>
                      </a:endParaRPr>
                    </a:p>
                  </a:txBody>
                  <a:tcPr marL="45720" marR="45720" anchor="ctr"/>
                </a:tc>
                <a:tc>
                  <a:txBody>
                    <a:bodyPr/>
                    <a:lstStyle/>
                    <a:p>
                      <a:pPr algn="r"/>
                      <a:r>
                        <a:rPr lang="en-GB" sz="800" dirty="0">
                          <a:solidFill>
                            <a:srgbClr val="000000"/>
                          </a:solidFill>
                          <a:effectLst/>
                          <a:latin typeface="Arial" panose="020B0604020202020204" pitchFamily="34" charset="0"/>
                        </a:rPr>
                        <a:t>SP-240495</a:t>
                      </a:r>
                      <a:endParaRPr lang="en-GB" sz="800" dirty="0">
                        <a:effectLst/>
                        <a:latin typeface="Arial" panose="020B0604020202020204" pitchFamily="34" charset="0"/>
                      </a:endParaRPr>
                    </a:p>
                  </a:txBody>
                  <a:tcPr marL="45720" marR="45720" anchor="ctr"/>
                </a:tc>
                <a:tc>
                  <a:txBody>
                    <a:bodyPr/>
                    <a:lstStyle/>
                    <a:p>
                      <a:pPr algn="ctr"/>
                      <a:r>
                        <a:rPr lang="en-GB" sz="800" dirty="0">
                          <a:effectLst/>
                          <a:latin typeface="Arial" panose="020B0604020202020204" pitchFamily="34" charset="0"/>
                        </a:rPr>
                        <a:t>80%</a:t>
                      </a:r>
                    </a:p>
                  </a:txBody>
                  <a:tcPr marL="45720" marR="45720" anchor="ctr"/>
                </a:tc>
                <a:tc>
                  <a:txBody>
                    <a:bodyPr/>
                    <a:lstStyle/>
                    <a:p>
                      <a:pPr algn="ctr" fontAlgn="ctr"/>
                      <a:endParaRPr lang="nb-NO" sz="800" b="0" i="0" u="none" strike="noStrike" kern="1200" dirty="0">
                        <a:solidFill>
                          <a:srgbClr val="FF0000"/>
                        </a:solidFill>
                        <a:effectLst/>
                        <a:latin typeface="Arial" panose="020B0604020202020204" pitchFamily="34" charset="0"/>
                        <a:ea typeface="+mn-ea"/>
                        <a:cs typeface="+mn-cs"/>
                      </a:endParaRPr>
                    </a:p>
                  </a:txBody>
                  <a:tcPr marL="45720" marR="45720" anchor="ctr"/>
                </a:tc>
                <a:extLst>
                  <a:ext uri="{0D108BD9-81ED-4DB2-BD59-A6C34878D82A}">
                    <a16:rowId xmlns:a16="http://schemas.microsoft.com/office/drawing/2014/main" val="3013913635"/>
                  </a:ext>
                </a:extLst>
              </a:tr>
              <a:tr h="167164">
                <a:tc>
                  <a:txBody>
                    <a:bodyPr/>
                    <a:lstStyle/>
                    <a:p>
                      <a:pPr algn="r"/>
                      <a:r>
                        <a:rPr lang="en-GB" sz="800" b="0" kern="1200" dirty="0">
                          <a:solidFill>
                            <a:srgbClr val="000000"/>
                          </a:solidFill>
                          <a:effectLst/>
                          <a:latin typeface="Arial" panose="020B0604020202020204" pitchFamily="34" charset="0"/>
                          <a:ea typeface="+mn-ea"/>
                          <a:cs typeface="+mn-cs"/>
                        </a:rPr>
                        <a:t>1060071</a:t>
                      </a:r>
                    </a:p>
                  </a:txBody>
                  <a:tcPr marL="45720" marR="45720" anchor="ctr"/>
                </a:tc>
                <a:tc>
                  <a:txBody>
                    <a:bodyPr/>
                    <a:lstStyle/>
                    <a:p>
                      <a:r>
                        <a:rPr lang="en-GB" sz="1100" b="0" i="1" u="none" strike="noStrike" kern="1200" dirty="0">
                          <a:solidFill>
                            <a:srgbClr val="0000FF"/>
                          </a:solidFill>
                          <a:effectLst/>
                          <a:latin typeface="Arial" panose="020B0604020202020204" pitchFamily="34" charset="0"/>
                          <a:ea typeface="+mn-ea"/>
                          <a:cs typeface="+mn-cs"/>
                        </a:rPr>
                        <a:t>Satellite access – Phase 4</a:t>
                      </a:r>
                    </a:p>
                  </a:txBody>
                  <a:tcPr marL="45720" marR="45720" anchor="ctr"/>
                </a:tc>
                <a:tc>
                  <a:txBody>
                    <a:bodyPr/>
                    <a:lstStyle/>
                    <a:p>
                      <a:r>
                        <a:rPr lang="en-GB" sz="800" dirty="0">
                          <a:solidFill>
                            <a:srgbClr val="000000"/>
                          </a:solidFill>
                          <a:effectLst/>
                          <a:latin typeface="Arial" panose="020B0604020202020204" pitchFamily="34" charset="0"/>
                        </a:rPr>
                        <a:t>5GSAT_Ph4</a:t>
                      </a:r>
                      <a:endParaRPr lang="en-GB" sz="800" dirty="0">
                        <a:effectLst/>
                        <a:latin typeface="Arial" panose="020B0604020202020204" pitchFamily="34" charset="0"/>
                      </a:endParaRPr>
                    </a:p>
                  </a:txBody>
                  <a:tcPr marL="45720" marR="45720" anchor="ctr"/>
                </a:tc>
                <a:tc>
                  <a:txBody>
                    <a:bodyPr/>
                    <a:lstStyle/>
                    <a:p>
                      <a:pPr marL="0" marR="0" lvl="0" indent="0" algn="r" defTabSz="914296" rtl="0" eaLnBrk="1" fontAlgn="auto" latinLnBrk="0" hangingPunct="1">
                        <a:lnSpc>
                          <a:spcPct val="100000"/>
                        </a:lnSpc>
                        <a:spcBef>
                          <a:spcPts val="0"/>
                        </a:spcBef>
                        <a:spcAft>
                          <a:spcPts val="0"/>
                        </a:spcAft>
                        <a:buClrTx/>
                        <a:buSzTx/>
                        <a:buFontTx/>
                        <a:buNone/>
                        <a:tabLst/>
                        <a:defRPr/>
                      </a:pPr>
                      <a:r>
                        <a:rPr lang="en-GB" sz="800" dirty="0">
                          <a:solidFill>
                            <a:srgbClr val="000000"/>
                          </a:solidFill>
                          <a:effectLst/>
                          <a:latin typeface="Arial" panose="020B0604020202020204" pitchFamily="34" charset="0"/>
                        </a:rPr>
                        <a:t>03/03/2025</a:t>
                      </a:r>
                      <a:endParaRPr lang="en-GB" sz="800" dirty="0">
                        <a:effectLst/>
                        <a:latin typeface="Arial" panose="020B0604020202020204" pitchFamily="34" charset="0"/>
                      </a:endParaRPr>
                    </a:p>
                  </a:txBody>
                  <a:tcPr marL="45720" marR="45720" anchor="ctr"/>
                </a:tc>
                <a:tc>
                  <a:txBody>
                    <a:bodyPr/>
                    <a:lstStyle/>
                    <a:p>
                      <a:pPr algn="ctr"/>
                      <a:r>
                        <a:rPr lang="en-GB" sz="800" dirty="0">
                          <a:effectLst/>
                          <a:latin typeface="Arial" panose="020B0604020202020204" pitchFamily="34" charset="0"/>
                        </a:rPr>
                        <a:t>-</a:t>
                      </a:r>
                    </a:p>
                  </a:txBody>
                  <a:tcPr marL="45720" marR="45720" anchor="ctr"/>
                </a:tc>
                <a:tc>
                  <a:txBody>
                    <a:bodyPr/>
                    <a:lstStyle/>
                    <a:p>
                      <a:pPr algn="r"/>
                      <a:r>
                        <a:rPr lang="en-GB" sz="800" dirty="0">
                          <a:effectLst/>
                          <a:latin typeface="Arial" panose="020B0604020202020204" pitchFamily="34" charset="0"/>
                        </a:rPr>
                        <a:t>SP-241822</a:t>
                      </a:r>
                    </a:p>
                  </a:txBody>
                  <a:tcPr marL="45720" marR="45720" anchor="ctr"/>
                </a:tc>
                <a:tc>
                  <a:txBody>
                    <a:bodyPr/>
                    <a:lstStyle/>
                    <a:p>
                      <a:pPr algn="ctr"/>
                      <a:r>
                        <a:rPr lang="en-GB" sz="800" dirty="0">
                          <a:effectLst/>
                          <a:latin typeface="Arial" panose="020B0604020202020204" pitchFamily="34" charset="0"/>
                        </a:rPr>
                        <a:t>0%</a:t>
                      </a:r>
                    </a:p>
                  </a:txBody>
                  <a:tcPr marL="45720" marR="45720" anchor="ctr"/>
                </a:tc>
                <a:tc>
                  <a:txBody>
                    <a:bodyPr/>
                    <a:lstStyle/>
                    <a:p>
                      <a:pPr algn="ctr" fontAlgn="ctr"/>
                      <a:r>
                        <a:rPr lang="en-GB" sz="800" b="0" i="0" u="none" strike="noStrike" kern="1200" dirty="0">
                          <a:solidFill>
                            <a:srgbClr val="FF0000"/>
                          </a:solidFill>
                          <a:effectLst/>
                          <a:latin typeface="Arial" panose="020B0604020202020204" pitchFamily="34" charset="0"/>
                          <a:ea typeface="+mn-ea"/>
                          <a:cs typeface="+mn-cs"/>
                        </a:rPr>
                        <a:t>New at SA#106</a:t>
                      </a:r>
                    </a:p>
                  </a:txBody>
                  <a:tcPr marL="45720" marR="45720" anchor="ctr"/>
                </a:tc>
                <a:extLst>
                  <a:ext uri="{0D108BD9-81ED-4DB2-BD59-A6C34878D82A}">
                    <a16:rowId xmlns:a16="http://schemas.microsoft.com/office/drawing/2014/main" val="3122388885"/>
                  </a:ext>
                </a:extLst>
              </a:tr>
              <a:tr h="235739">
                <a:tc>
                  <a:txBody>
                    <a:bodyPr/>
                    <a:lstStyle/>
                    <a:p>
                      <a:pPr marL="0" marR="0" lvl="0" indent="0" algn="r" defTabSz="914296" rtl="0" eaLnBrk="1" fontAlgn="auto" latinLnBrk="0" hangingPunct="1">
                        <a:lnSpc>
                          <a:spcPct val="100000"/>
                        </a:lnSpc>
                        <a:spcBef>
                          <a:spcPts val="0"/>
                        </a:spcBef>
                        <a:spcAft>
                          <a:spcPts val="0"/>
                        </a:spcAft>
                        <a:buClrTx/>
                        <a:buSzTx/>
                        <a:buFontTx/>
                        <a:buNone/>
                        <a:tabLst/>
                        <a:defRPr/>
                      </a:pPr>
                      <a:r>
                        <a:rPr lang="en-GB" sz="800" b="0" kern="1200" dirty="0">
                          <a:solidFill>
                            <a:srgbClr val="000000"/>
                          </a:solidFill>
                          <a:effectLst/>
                          <a:latin typeface="Arial" panose="020B0604020202020204" pitchFamily="34" charset="0"/>
                          <a:ea typeface="+mn-ea"/>
                          <a:cs typeface="+mn-cs"/>
                        </a:rPr>
                        <a:t>1060072</a:t>
                      </a:r>
                    </a:p>
                  </a:txBody>
                  <a:tcPr marL="45720" marR="45720" anchor="ct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1100" b="0" i="1" u="none" strike="noStrike" kern="1200" dirty="0">
                          <a:solidFill>
                            <a:srgbClr val="0000FF"/>
                          </a:solidFill>
                          <a:effectLst/>
                          <a:latin typeface="Arial" panose="020B0604020202020204" pitchFamily="34" charset="0"/>
                          <a:ea typeface="+mn-ea"/>
                          <a:cs typeface="+mn-cs"/>
                        </a:rPr>
                        <a:t>MPS support in 3GPP system with satellite</a:t>
                      </a:r>
                      <a:endParaRPr lang="en-GB" sz="1100" b="0" i="1" u="none" strike="noStrike" kern="1200" dirty="0">
                        <a:solidFill>
                          <a:srgbClr val="0000FF"/>
                        </a:solidFill>
                        <a:effectLst/>
                        <a:latin typeface="Arial" panose="020B0604020202020204" pitchFamily="34" charset="0"/>
                        <a:ea typeface="+mn-ea"/>
                        <a:cs typeface="+mn-cs"/>
                      </a:endParaRPr>
                    </a:p>
                  </a:txBody>
                  <a:tcPr marL="45720" marR="45720" anchor="ctr"/>
                </a:tc>
                <a:tc>
                  <a:txBody>
                    <a:bodyPr/>
                    <a:lstStyle/>
                    <a:p>
                      <a:r>
                        <a:rPr lang="en-GB" sz="800" kern="1200" dirty="0" err="1">
                          <a:solidFill>
                            <a:srgbClr val="000000"/>
                          </a:solidFill>
                          <a:effectLst/>
                          <a:latin typeface="Arial" panose="020B0604020202020204" pitchFamily="34" charset="0"/>
                          <a:ea typeface="+mn-ea"/>
                          <a:cs typeface="+mn-cs"/>
                        </a:rPr>
                        <a:t>MPS_Sat</a:t>
                      </a:r>
                      <a:endParaRPr lang="en-GB" sz="800" kern="1200" dirty="0">
                        <a:solidFill>
                          <a:srgbClr val="000000"/>
                        </a:solidFill>
                        <a:effectLst/>
                        <a:latin typeface="Arial" panose="020B0604020202020204" pitchFamily="34" charset="0"/>
                        <a:ea typeface="+mn-ea"/>
                        <a:cs typeface="+mn-cs"/>
                      </a:endParaRPr>
                    </a:p>
                  </a:txBody>
                  <a:tcPr marL="45720" marR="45720" anchor="ctr"/>
                </a:tc>
                <a:tc>
                  <a:txBody>
                    <a:bodyPr/>
                    <a:lstStyle/>
                    <a:p>
                      <a:pPr algn="r"/>
                      <a:r>
                        <a:rPr lang="en-GB" sz="800" dirty="0">
                          <a:effectLst/>
                          <a:latin typeface="Arial" panose="020B0604020202020204" pitchFamily="34" charset="0"/>
                        </a:rPr>
                        <a:t>12/12/2024</a:t>
                      </a:r>
                    </a:p>
                  </a:txBody>
                  <a:tcPr marL="45720" marR="45720" anchor="ctr"/>
                </a:tc>
                <a:tc>
                  <a:txBody>
                    <a:bodyPr/>
                    <a:lstStyle/>
                    <a:p>
                      <a:pPr marL="0" marR="0" lvl="0" indent="0" algn="ctr" defTabSz="914296"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prstClr val="black"/>
                          </a:solidFill>
                          <a:effectLst/>
                          <a:uLnTx/>
                          <a:uFillTx/>
                          <a:latin typeface="Arial" panose="020B0604020202020204" pitchFamily="34" charset="0"/>
                          <a:ea typeface="+mn-ea"/>
                          <a:cs typeface="+mn-cs"/>
                        </a:rPr>
                        <a:t>-</a:t>
                      </a:r>
                      <a:endParaRPr kumimoji="0" lang="en-GB" sz="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a:txBody>
                  <a:tcPr marL="45720" marR="45720" anchor="ctr"/>
                </a:tc>
                <a:tc>
                  <a:txBody>
                    <a:bodyPr/>
                    <a:lstStyle/>
                    <a:p>
                      <a:pPr algn="r"/>
                      <a:r>
                        <a:rPr lang="en-GB" sz="800" dirty="0">
                          <a:effectLst/>
                          <a:latin typeface="Arial" panose="020B0604020202020204" pitchFamily="34" charset="0"/>
                        </a:rPr>
                        <a:t>SP-241823</a:t>
                      </a:r>
                    </a:p>
                  </a:txBody>
                  <a:tcPr marL="45720" marR="45720" anchor="ctr"/>
                </a:tc>
                <a:tc>
                  <a:txBody>
                    <a:bodyPr/>
                    <a:lstStyle/>
                    <a:p>
                      <a:pPr algn="ctr"/>
                      <a:r>
                        <a:rPr lang="en-GB" sz="800" dirty="0">
                          <a:effectLst/>
                          <a:latin typeface="Arial" panose="020B0604020202020204" pitchFamily="34" charset="0"/>
                        </a:rPr>
                        <a:t>100%</a:t>
                      </a:r>
                    </a:p>
                  </a:txBody>
                  <a:tcPr marL="45720" marR="45720" anchor="ctr"/>
                </a:tc>
                <a:tc>
                  <a:txBody>
                    <a:bodyPr/>
                    <a:lstStyle/>
                    <a:p>
                      <a:pPr marL="0" marR="0" lvl="0" indent="0" algn="ctr" defTabSz="914296" rtl="0" eaLnBrk="1" fontAlgn="ctr" latinLnBrk="0" hangingPunct="1">
                        <a:lnSpc>
                          <a:spcPct val="100000"/>
                        </a:lnSpc>
                        <a:spcBef>
                          <a:spcPts val="0"/>
                        </a:spcBef>
                        <a:spcAft>
                          <a:spcPts val="0"/>
                        </a:spcAft>
                        <a:buClrTx/>
                        <a:buSzTx/>
                        <a:buFontTx/>
                        <a:buNone/>
                        <a:tabLst/>
                        <a:defRPr/>
                      </a:pPr>
                      <a:r>
                        <a:rPr lang="en-GB" sz="800" b="0" i="0" u="none" strike="noStrike" kern="1200" dirty="0" err="1">
                          <a:solidFill>
                            <a:srgbClr val="FF0000"/>
                          </a:solidFill>
                          <a:effectLst/>
                          <a:latin typeface="Arial" panose="020B0604020202020204" pitchFamily="34" charset="0"/>
                          <a:ea typeface="+mn-ea"/>
                          <a:cs typeface="+mn-cs"/>
                        </a:rPr>
                        <a:t>MiniWID</a:t>
                      </a:r>
                      <a:r>
                        <a:rPr lang="en-GB" sz="800" b="0" i="0" u="none" strike="noStrike" kern="1200" dirty="0">
                          <a:solidFill>
                            <a:srgbClr val="FF0000"/>
                          </a:solidFill>
                          <a:effectLst/>
                          <a:latin typeface="Arial" panose="020B0604020202020204" pitchFamily="34" charset="0"/>
                          <a:ea typeface="+mn-ea"/>
                          <a:cs typeface="+mn-cs"/>
                        </a:rPr>
                        <a:t>: New and completed at SA#106</a:t>
                      </a:r>
                      <a:endParaRPr lang="en-US" altLang="en-GB" sz="800" b="0" i="0" u="none" strike="noStrike" kern="1200" dirty="0">
                        <a:solidFill>
                          <a:srgbClr val="FF0000"/>
                        </a:solidFill>
                        <a:effectLst/>
                        <a:latin typeface="Arial" panose="020B0604020202020204" pitchFamily="34" charset="0"/>
                        <a:ea typeface="+mn-ea"/>
                        <a:cs typeface="+mn-cs"/>
                        <a:sym typeface="+mn-ea"/>
                      </a:endParaRPr>
                    </a:p>
                  </a:txBody>
                  <a:tcPr marL="45720" marR="45720" anchor="ctr"/>
                </a:tc>
                <a:extLst>
                  <a:ext uri="{0D108BD9-81ED-4DB2-BD59-A6C34878D82A}">
                    <a16:rowId xmlns:a16="http://schemas.microsoft.com/office/drawing/2014/main" val="1470653309"/>
                  </a:ext>
                </a:extLst>
              </a:tr>
              <a:tr h="167164">
                <a:tc>
                  <a:txBody>
                    <a:bodyPr/>
                    <a:lstStyle/>
                    <a:p>
                      <a:pPr marL="0" marR="0" lvl="0" indent="0" algn="r" defTabSz="914296" rtl="0" eaLnBrk="1" fontAlgn="auto" latinLnBrk="0" hangingPunct="1">
                        <a:lnSpc>
                          <a:spcPct val="100000"/>
                        </a:lnSpc>
                        <a:spcBef>
                          <a:spcPts val="0"/>
                        </a:spcBef>
                        <a:spcAft>
                          <a:spcPts val="0"/>
                        </a:spcAft>
                        <a:buClrTx/>
                        <a:buSzTx/>
                        <a:buFontTx/>
                        <a:buNone/>
                        <a:tabLst/>
                        <a:defRPr/>
                      </a:pPr>
                      <a:r>
                        <a:rPr lang="en-GB" sz="800" b="0" kern="1200" dirty="0">
                          <a:solidFill>
                            <a:srgbClr val="000000"/>
                          </a:solidFill>
                          <a:effectLst/>
                          <a:latin typeface="Arial" panose="020B0604020202020204" pitchFamily="34" charset="0"/>
                          <a:ea typeface="+mn-ea"/>
                          <a:cs typeface="+mn-cs"/>
                        </a:rPr>
                        <a:t>1060070</a:t>
                      </a:r>
                    </a:p>
                  </a:txBody>
                  <a:tcPr marL="45720" marR="45720" anchor="ct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1100" b="0" i="1" u="none" strike="noStrike" kern="1200" dirty="0">
                          <a:solidFill>
                            <a:srgbClr val="0000FF"/>
                          </a:solidFill>
                          <a:effectLst/>
                          <a:latin typeface="Arial" panose="020B0604020202020204" pitchFamily="34" charset="0"/>
                          <a:ea typeface="+mn-ea"/>
                          <a:cs typeface="+mn-cs"/>
                        </a:rPr>
                        <a:t>Vehicle-Mounted Relays Phase3</a:t>
                      </a:r>
                      <a:endParaRPr lang="en-GB" sz="1100" b="0" i="1" u="none" strike="noStrike" kern="1200" dirty="0">
                        <a:solidFill>
                          <a:srgbClr val="0000FF"/>
                        </a:solidFill>
                        <a:effectLst/>
                        <a:latin typeface="Arial" panose="020B0604020202020204" pitchFamily="34" charset="0"/>
                        <a:ea typeface="+mn-ea"/>
                        <a:cs typeface="+mn-cs"/>
                      </a:endParaRPr>
                    </a:p>
                  </a:txBody>
                  <a:tcPr marL="45720" marR="45720" anchor="ct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s-ES" sz="800" b="0" i="0" u="none" strike="noStrike" kern="1200" dirty="0">
                          <a:solidFill>
                            <a:srgbClr val="000000"/>
                          </a:solidFill>
                          <a:effectLst/>
                          <a:latin typeface="Arial" panose="020B0604020202020204" pitchFamily="34" charset="0"/>
                          <a:ea typeface="+mn-ea"/>
                          <a:cs typeface="+mn-cs"/>
                        </a:rPr>
                        <a:t>VMR_Ph3</a:t>
                      </a:r>
                      <a:endParaRPr lang="en-GB" sz="800" b="0" i="0" u="none" strike="noStrike" kern="1200" dirty="0">
                        <a:solidFill>
                          <a:srgbClr val="000000"/>
                        </a:solidFill>
                        <a:effectLst/>
                        <a:latin typeface="Arial" panose="020B0604020202020204" pitchFamily="34" charset="0"/>
                        <a:ea typeface="+mn-ea"/>
                        <a:cs typeface="+mn-cs"/>
                      </a:endParaRPr>
                    </a:p>
                  </a:txBody>
                  <a:tcPr marL="45720" marR="45720" anchor="ctr"/>
                </a:tc>
                <a:tc>
                  <a:txBody>
                    <a:bodyPr/>
                    <a:lstStyle/>
                    <a:p>
                      <a:pPr algn="r"/>
                      <a:r>
                        <a:rPr lang="en-GB" sz="800" dirty="0">
                          <a:effectLst/>
                          <a:latin typeface="Arial" panose="020B0604020202020204" pitchFamily="34" charset="0"/>
                        </a:rPr>
                        <a:t>12/12/2024</a:t>
                      </a:r>
                    </a:p>
                  </a:txBody>
                  <a:tcPr marL="45720" marR="45720" anchor="ctr"/>
                </a:tc>
                <a:tc>
                  <a:txBody>
                    <a:bodyPr/>
                    <a:lstStyle/>
                    <a:p>
                      <a:pPr marL="0" marR="0" lvl="0" indent="0" algn="ctr" defTabSz="914296"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rPr>
                        <a:t>-</a:t>
                      </a:r>
                    </a:p>
                  </a:txBody>
                  <a:tcPr marL="45720" marR="45720" anchor="ctr"/>
                </a:tc>
                <a:tc>
                  <a:txBody>
                    <a:bodyPr/>
                    <a:lstStyle/>
                    <a:p>
                      <a:pPr algn="r"/>
                      <a:r>
                        <a:rPr lang="en-GB" sz="800" dirty="0">
                          <a:effectLst/>
                          <a:latin typeface="Arial" panose="020B0604020202020204" pitchFamily="34" charset="0"/>
                        </a:rPr>
                        <a:t>SP-241821</a:t>
                      </a:r>
                    </a:p>
                  </a:txBody>
                  <a:tcPr marL="45720" marR="45720" anchor="ctr"/>
                </a:tc>
                <a:tc>
                  <a:txBody>
                    <a:bodyPr/>
                    <a:lstStyle/>
                    <a:p>
                      <a:pPr algn="ctr"/>
                      <a:r>
                        <a:rPr lang="en-GB" sz="800" dirty="0">
                          <a:effectLst/>
                          <a:latin typeface="Arial" panose="020B0604020202020204" pitchFamily="34" charset="0"/>
                        </a:rPr>
                        <a:t>100%</a:t>
                      </a:r>
                    </a:p>
                  </a:txBody>
                  <a:tcPr marL="45720" marR="45720" anchor="ctr"/>
                </a:tc>
                <a:tc>
                  <a:txBody>
                    <a:bodyPr/>
                    <a:lstStyle/>
                    <a:p>
                      <a:pPr algn="ctr" fontAlgn="ctr"/>
                      <a:r>
                        <a:rPr lang="en-GB" sz="800" b="0" i="0" u="none" strike="noStrike" kern="1200" dirty="0" err="1">
                          <a:solidFill>
                            <a:srgbClr val="FF0000"/>
                          </a:solidFill>
                          <a:effectLst/>
                          <a:latin typeface="Arial" panose="020B0604020202020204" pitchFamily="34" charset="0"/>
                          <a:ea typeface="+mn-ea"/>
                          <a:cs typeface="+mn-cs"/>
                        </a:rPr>
                        <a:t>MiniWID</a:t>
                      </a:r>
                      <a:r>
                        <a:rPr lang="en-GB" sz="800" b="0" i="0" u="none" strike="noStrike" kern="1200" dirty="0">
                          <a:solidFill>
                            <a:srgbClr val="FF0000"/>
                          </a:solidFill>
                          <a:effectLst/>
                          <a:latin typeface="Arial" panose="020B0604020202020204" pitchFamily="34" charset="0"/>
                          <a:ea typeface="+mn-ea"/>
                          <a:cs typeface="+mn-cs"/>
                        </a:rPr>
                        <a:t>: New and completed at SA#106</a:t>
                      </a:r>
                      <a:endParaRPr lang="en-US" altLang="en-GB" sz="800" dirty="0">
                        <a:sym typeface="+mn-ea"/>
                      </a:endParaRPr>
                    </a:p>
                  </a:txBody>
                  <a:tcPr marL="45720" marR="45720" anchor="ctr"/>
                </a:tc>
                <a:extLst>
                  <a:ext uri="{0D108BD9-81ED-4DB2-BD59-A6C34878D82A}">
                    <a16:rowId xmlns:a16="http://schemas.microsoft.com/office/drawing/2014/main" val="3227948534"/>
                  </a:ext>
                </a:extLst>
              </a:tr>
              <a:tr h="235739">
                <a:tc>
                  <a:txBody>
                    <a:bodyPr/>
                    <a:lstStyle/>
                    <a:p>
                      <a:pPr algn="r"/>
                      <a:r>
                        <a:rPr lang="en-GB" sz="800" b="0" kern="1200" dirty="0">
                          <a:solidFill>
                            <a:srgbClr val="000000"/>
                          </a:solidFill>
                          <a:effectLst/>
                          <a:latin typeface="Arial" panose="020B0604020202020204" pitchFamily="34" charset="0"/>
                          <a:ea typeface="+mn-ea"/>
                          <a:cs typeface="+mn-cs"/>
                        </a:rPr>
                        <a:t>1050105</a:t>
                      </a:r>
                    </a:p>
                  </a:txBody>
                  <a:tcPr marL="45720" marR="45720" anchor="ctr"/>
                </a:tc>
                <a:tc>
                  <a:txBody>
                    <a:bodyPr/>
                    <a:lstStyle/>
                    <a:p>
                      <a:r>
                        <a:rPr lang="en-GB" sz="1100" b="0" i="1" u="none" strike="noStrike" kern="1200">
                          <a:solidFill>
                            <a:srgbClr val="0000FF"/>
                          </a:solidFill>
                          <a:effectLst/>
                          <a:latin typeface="Arial" panose="020B0604020202020204" pitchFamily="34" charset="0"/>
                          <a:ea typeface="+mn-ea"/>
                          <a:cs typeface="+mn-cs"/>
                        </a:rPr>
                        <a:t>Indirect Network Sharing on Satellite Access Network </a:t>
                      </a:r>
                    </a:p>
                  </a:txBody>
                  <a:tcPr marL="45720" marR="45720" anchor="ctr"/>
                </a:tc>
                <a:tc>
                  <a:txBody>
                    <a:bodyPr/>
                    <a:lstStyle/>
                    <a:p>
                      <a:r>
                        <a:rPr lang="en-GB" sz="800">
                          <a:solidFill>
                            <a:srgbClr val="000000"/>
                          </a:solidFill>
                          <a:effectLst/>
                          <a:latin typeface="Arial" panose="020B0604020202020204" pitchFamily="34" charset="0"/>
                        </a:rPr>
                        <a:t>INS_SAT</a:t>
                      </a:r>
                      <a:endParaRPr lang="en-GB" sz="800">
                        <a:effectLst/>
                        <a:latin typeface="Arial" panose="020B0604020202020204" pitchFamily="34" charset="0"/>
                      </a:endParaRPr>
                    </a:p>
                  </a:txBody>
                  <a:tcPr marL="45720" marR="45720" anchor="ctr"/>
                </a:tc>
                <a:tc>
                  <a:txBody>
                    <a:bodyPr/>
                    <a:lstStyle/>
                    <a:p>
                      <a:pPr algn="r"/>
                      <a:r>
                        <a:rPr lang="en-GB" sz="800" kern="1200">
                          <a:solidFill>
                            <a:srgbClr val="000000"/>
                          </a:solidFill>
                          <a:effectLst/>
                          <a:latin typeface="Arial" panose="020B0604020202020204" pitchFamily="34" charset="0"/>
                          <a:ea typeface="+mn-ea"/>
                          <a:cs typeface="+mn-cs"/>
                        </a:rPr>
                        <a:t>09/09/2024</a:t>
                      </a:r>
                    </a:p>
                  </a:txBody>
                  <a:tcPr marL="45720" marR="45720" anchor="ctr"/>
                </a:tc>
                <a:tc>
                  <a:txBody>
                    <a:bodyPr/>
                    <a:lstStyle/>
                    <a:p>
                      <a:pPr algn="ctr"/>
                      <a:r>
                        <a:rPr lang="en-GB" sz="800" kern="1200" dirty="0">
                          <a:solidFill>
                            <a:srgbClr val="000000"/>
                          </a:solidFill>
                          <a:effectLst/>
                          <a:latin typeface="Arial" panose="020B0604020202020204" pitchFamily="34" charset="0"/>
                          <a:ea typeface="+mn-ea"/>
                          <a:cs typeface="+mn-cs"/>
                        </a:rPr>
                        <a:t>100%</a:t>
                      </a:r>
                    </a:p>
                  </a:txBody>
                  <a:tcPr marL="45720" marR="45720" anchor="ctr"/>
                </a:tc>
                <a:tc>
                  <a:txBody>
                    <a:bodyPr/>
                    <a:lstStyle/>
                    <a:p>
                      <a:pPr algn="r"/>
                      <a:r>
                        <a:rPr lang="en-GB" sz="800" kern="1200" dirty="0">
                          <a:solidFill>
                            <a:srgbClr val="000000"/>
                          </a:solidFill>
                          <a:effectLst/>
                          <a:latin typeface="Arial" panose="020B0604020202020204" pitchFamily="34" charset="0"/>
                          <a:ea typeface="+mn-ea"/>
                          <a:cs typeface="+mn-cs"/>
                        </a:rPr>
                        <a:t>SP-241146</a:t>
                      </a:r>
                    </a:p>
                  </a:txBody>
                  <a:tcPr marL="45720" marR="45720" anchor="ctr"/>
                </a:tc>
                <a:tc>
                  <a:txBody>
                    <a:bodyPr/>
                    <a:lstStyle/>
                    <a:p>
                      <a:pPr algn="ctr"/>
                      <a:r>
                        <a:rPr lang="en-GB" sz="800" kern="1200" dirty="0">
                          <a:solidFill>
                            <a:srgbClr val="000000"/>
                          </a:solidFill>
                          <a:effectLst/>
                          <a:latin typeface="Arial" panose="020B0604020202020204" pitchFamily="34" charset="0"/>
                          <a:ea typeface="+mn-ea"/>
                          <a:cs typeface="+mn-cs"/>
                        </a:rPr>
                        <a:t>100%</a:t>
                      </a:r>
                    </a:p>
                  </a:txBody>
                  <a:tcPr marL="45720" marR="4572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45720" marR="45720" anchor="ctr"/>
                </a:tc>
                <a:extLst>
                  <a:ext uri="{0D108BD9-81ED-4DB2-BD59-A6C34878D82A}">
                    <a16:rowId xmlns:a16="http://schemas.microsoft.com/office/drawing/2014/main" val="1141520554"/>
                  </a:ext>
                </a:extLst>
              </a:tr>
              <a:tr h="167164">
                <a:tc>
                  <a:txBody>
                    <a:bodyPr/>
                    <a:lstStyle/>
                    <a:p>
                      <a:pPr algn="r"/>
                      <a:r>
                        <a:rPr lang="en-GB" sz="800" b="0" kern="1200" dirty="0">
                          <a:solidFill>
                            <a:srgbClr val="000000"/>
                          </a:solidFill>
                          <a:effectLst/>
                          <a:latin typeface="Arial" panose="020B0604020202020204" pitchFamily="34" charset="0"/>
                          <a:ea typeface="+mn-ea"/>
                          <a:cs typeface="+mn-cs"/>
                        </a:rPr>
                        <a:t>1050106</a:t>
                      </a:r>
                    </a:p>
                  </a:txBody>
                  <a:tcPr marL="45720" marR="45720" anchor="ctr"/>
                </a:tc>
                <a:tc>
                  <a:txBody>
                    <a:bodyPr/>
                    <a:lstStyle/>
                    <a:p>
                      <a:r>
                        <a:rPr lang="en-GB" sz="1100" b="0" i="1" u="none" strike="noStrike" kern="1200">
                          <a:solidFill>
                            <a:srgbClr val="0000FF"/>
                          </a:solidFill>
                          <a:effectLst/>
                          <a:latin typeface="Arial" panose="020B0604020202020204" pitchFamily="34" charset="0"/>
                          <a:ea typeface="+mn-ea"/>
                          <a:cs typeface="+mn-cs"/>
                        </a:rPr>
                        <a:t>Indirect Network Sharing Phase 2 </a:t>
                      </a:r>
                    </a:p>
                  </a:txBody>
                  <a:tcPr marL="45720" marR="45720" anchor="ctr"/>
                </a:tc>
                <a:tc>
                  <a:txBody>
                    <a:bodyPr/>
                    <a:lstStyle/>
                    <a:p>
                      <a:r>
                        <a:rPr lang="en-GB" sz="800">
                          <a:solidFill>
                            <a:srgbClr val="000000"/>
                          </a:solidFill>
                          <a:effectLst/>
                          <a:latin typeface="Arial" panose="020B0604020202020204" pitchFamily="34" charset="0"/>
                        </a:rPr>
                        <a:t>NetShare_Ph2</a:t>
                      </a:r>
                      <a:endParaRPr lang="en-GB" sz="800">
                        <a:effectLst/>
                        <a:latin typeface="Arial" panose="020B0604020202020204" pitchFamily="34" charset="0"/>
                      </a:endParaRPr>
                    </a:p>
                  </a:txBody>
                  <a:tcPr marL="45720" marR="45720" anchor="ctr"/>
                </a:tc>
                <a:tc>
                  <a:txBody>
                    <a:bodyPr/>
                    <a:lstStyle/>
                    <a:p>
                      <a:pPr algn="r"/>
                      <a:r>
                        <a:rPr lang="en-GB" sz="800" kern="1200">
                          <a:solidFill>
                            <a:srgbClr val="000000"/>
                          </a:solidFill>
                          <a:effectLst/>
                          <a:latin typeface="Arial" panose="020B0604020202020204" pitchFamily="34" charset="0"/>
                          <a:ea typeface="+mn-ea"/>
                          <a:cs typeface="+mn-cs"/>
                        </a:rPr>
                        <a:t>09/09/2024</a:t>
                      </a:r>
                    </a:p>
                  </a:txBody>
                  <a:tcPr marL="45720" marR="45720" anchor="ctr"/>
                </a:tc>
                <a:tc>
                  <a:txBody>
                    <a:bodyPr/>
                    <a:lstStyle/>
                    <a:p>
                      <a:pPr algn="ctr"/>
                      <a:r>
                        <a:rPr lang="en-GB" sz="800" kern="1200" dirty="0">
                          <a:solidFill>
                            <a:srgbClr val="000000"/>
                          </a:solidFill>
                          <a:effectLst/>
                          <a:latin typeface="Arial" panose="020B0604020202020204" pitchFamily="34" charset="0"/>
                          <a:ea typeface="+mn-ea"/>
                          <a:cs typeface="+mn-cs"/>
                        </a:rPr>
                        <a:t>100%</a:t>
                      </a:r>
                    </a:p>
                  </a:txBody>
                  <a:tcPr marL="45720" marR="45720" anchor="ctr"/>
                </a:tc>
                <a:tc>
                  <a:txBody>
                    <a:bodyPr/>
                    <a:lstStyle/>
                    <a:p>
                      <a:pPr algn="r"/>
                      <a:r>
                        <a:rPr lang="en-GB" sz="800" kern="1200" dirty="0">
                          <a:solidFill>
                            <a:srgbClr val="000000"/>
                          </a:solidFill>
                          <a:effectLst/>
                          <a:latin typeface="Arial" panose="020B0604020202020204" pitchFamily="34" charset="0"/>
                          <a:ea typeface="+mn-ea"/>
                          <a:cs typeface="+mn-cs"/>
                        </a:rPr>
                        <a:t>SP-241147</a:t>
                      </a:r>
                    </a:p>
                  </a:txBody>
                  <a:tcPr marL="45720" marR="45720" anchor="ctr"/>
                </a:tc>
                <a:tc>
                  <a:txBody>
                    <a:bodyPr/>
                    <a:lstStyle/>
                    <a:p>
                      <a:pPr algn="ctr"/>
                      <a:r>
                        <a:rPr lang="en-GB" sz="800" kern="1200" dirty="0">
                          <a:solidFill>
                            <a:srgbClr val="000000"/>
                          </a:solidFill>
                          <a:effectLst/>
                          <a:latin typeface="Arial" panose="020B0604020202020204" pitchFamily="34" charset="0"/>
                          <a:ea typeface="+mn-ea"/>
                          <a:cs typeface="+mn-cs"/>
                        </a:rPr>
                        <a:t>100%</a:t>
                      </a:r>
                    </a:p>
                  </a:txBody>
                  <a:tcPr marL="45720" marR="45720" anchor="ctr"/>
                </a:tc>
                <a:tc>
                  <a:txBody>
                    <a:bodyPr/>
                    <a:lstStyle/>
                    <a:p>
                      <a:pPr marL="0" marR="0" lvl="0" indent="0" algn="ctr" defTabSz="914296" rtl="0" eaLnBrk="1" fontAlgn="ctr" latinLnBrk="0" hangingPunct="1">
                        <a:lnSpc>
                          <a:spcPct val="100000"/>
                        </a:lnSpc>
                        <a:spcBef>
                          <a:spcPts val="0"/>
                        </a:spcBef>
                        <a:spcAft>
                          <a:spcPts val="0"/>
                        </a:spcAft>
                        <a:buClrTx/>
                        <a:buSzTx/>
                        <a:buFontTx/>
                        <a:buNone/>
                        <a:tabLst/>
                        <a:defRPr/>
                      </a:pPr>
                      <a:endParaRPr lang="en-US" altLang="en-GB" sz="800" b="0" i="0" u="none" strike="noStrike" kern="1200" dirty="0">
                        <a:solidFill>
                          <a:srgbClr val="FF0000"/>
                        </a:solidFill>
                        <a:effectLst/>
                        <a:latin typeface="Arial" panose="020B0604020202020204" pitchFamily="34" charset="0"/>
                        <a:ea typeface="+mn-ea"/>
                        <a:cs typeface="+mn-cs"/>
                        <a:sym typeface="+mn-ea"/>
                      </a:endParaRPr>
                    </a:p>
                  </a:txBody>
                  <a:tcPr marL="45720" marR="45720" anchor="ctr"/>
                </a:tc>
                <a:extLst>
                  <a:ext uri="{0D108BD9-81ED-4DB2-BD59-A6C34878D82A}">
                    <a16:rowId xmlns:a16="http://schemas.microsoft.com/office/drawing/2014/main" val="1076582930"/>
                  </a:ext>
                </a:extLst>
              </a:tr>
              <a:tr h="167164">
                <a:tc>
                  <a:txBody>
                    <a:bodyPr/>
                    <a:lstStyle/>
                    <a:p>
                      <a:pPr algn="r"/>
                      <a:r>
                        <a:rPr lang="en-GB" sz="800" b="0" kern="1200" dirty="0">
                          <a:solidFill>
                            <a:srgbClr val="000000"/>
                          </a:solidFill>
                          <a:effectLst/>
                          <a:latin typeface="Arial" panose="020B0604020202020204" pitchFamily="34" charset="0"/>
                          <a:ea typeface="+mn-ea"/>
                          <a:cs typeface="+mn-cs"/>
                        </a:rPr>
                        <a:t>1050107</a:t>
                      </a:r>
                    </a:p>
                  </a:txBody>
                  <a:tcPr marL="45720" marR="45720" anchor="ctr"/>
                </a:tc>
                <a:tc>
                  <a:txBody>
                    <a:bodyPr/>
                    <a:lstStyle/>
                    <a:p>
                      <a:r>
                        <a:rPr lang="en-GB" sz="1100" b="0" i="1" u="none" strike="noStrike" kern="1200" dirty="0">
                          <a:solidFill>
                            <a:srgbClr val="0000FF"/>
                          </a:solidFill>
                          <a:effectLst/>
                          <a:latin typeface="Arial" panose="020B0604020202020204" pitchFamily="34" charset="0"/>
                          <a:ea typeface="+mn-ea"/>
                          <a:cs typeface="+mn-cs"/>
                        </a:rPr>
                        <a:t>Resident Phase 2 </a:t>
                      </a:r>
                    </a:p>
                  </a:txBody>
                  <a:tcPr marL="45720" marR="45720" anchor="ctr"/>
                </a:tc>
                <a:tc>
                  <a:txBody>
                    <a:bodyPr/>
                    <a:lstStyle/>
                    <a:p>
                      <a:r>
                        <a:rPr lang="en-GB" sz="800">
                          <a:solidFill>
                            <a:srgbClr val="000000"/>
                          </a:solidFill>
                          <a:effectLst/>
                          <a:latin typeface="Arial" panose="020B0604020202020204" pitchFamily="34" charset="0"/>
                        </a:rPr>
                        <a:t>Resident_Ph2</a:t>
                      </a:r>
                      <a:endParaRPr lang="en-GB" sz="800">
                        <a:effectLst/>
                        <a:latin typeface="Arial" panose="020B0604020202020204" pitchFamily="34" charset="0"/>
                      </a:endParaRPr>
                    </a:p>
                  </a:txBody>
                  <a:tcPr marL="45720" marR="45720" anchor="ctr"/>
                </a:tc>
                <a:tc>
                  <a:txBody>
                    <a:bodyPr/>
                    <a:lstStyle/>
                    <a:p>
                      <a:pPr algn="r"/>
                      <a:r>
                        <a:rPr lang="en-GB" sz="800" kern="1200">
                          <a:solidFill>
                            <a:srgbClr val="000000"/>
                          </a:solidFill>
                          <a:effectLst/>
                          <a:latin typeface="Arial" panose="020B0604020202020204" pitchFamily="34" charset="0"/>
                          <a:ea typeface="+mn-ea"/>
                          <a:cs typeface="+mn-cs"/>
                        </a:rPr>
                        <a:t>09/09/2024</a:t>
                      </a:r>
                    </a:p>
                  </a:txBody>
                  <a:tcPr marL="45720" marR="45720" anchor="ctr"/>
                </a:tc>
                <a:tc>
                  <a:txBody>
                    <a:bodyPr/>
                    <a:lstStyle/>
                    <a:p>
                      <a:pPr algn="ctr"/>
                      <a:r>
                        <a:rPr lang="en-GB" sz="800" kern="1200" dirty="0">
                          <a:solidFill>
                            <a:srgbClr val="000000"/>
                          </a:solidFill>
                          <a:effectLst/>
                          <a:latin typeface="Arial" panose="020B0604020202020204" pitchFamily="34" charset="0"/>
                          <a:ea typeface="+mn-ea"/>
                          <a:cs typeface="+mn-cs"/>
                        </a:rPr>
                        <a:t>100%</a:t>
                      </a:r>
                    </a:p>
                  </a:txBody>
                  <a:tcPr marL="45720" marR="45720" anchor="ctr"/>
                </a:tc>
                <a:tc>
                  <a:txBody>
                    <a:bodyPr/>
                    <a:lstStyle/>
                    <a:p>
                      <a:pPr algn="r"/>
                      <a:r>
                        <a:rPr lang="en-GB" sz="800" kern="1200" dirty="0">
                          <a:solidFill>
                            <a:srgbClr val="000000"/>
                          </a:solidFill>
                          <a:effectLst/>
                          <a:latin typeface="Arial" panose="020B0604020202020204" pitchFamily="34" charset="0"/>
                          <a:ea typeface="+mn-ea"/>
                          <a:cs typeface="+mn-cs"/>
                        </a:rPr>
                        <a:t>SP-241149</a:t>
                      </a:r>
                    </a:p>
                  </a:txBody>
                  <a:tcPr marL="45720" marR="45720" anchor="ctr"/>
                </a:tc>
                <a:tc>
                  <a:txBody>
                    <a:bodyPr/>
                    <a:lstStyle/>
                    <a:p>
                      <a:pPr algn="ctr"/>
                      <a:r>
                        <a:rPr lang="en-GB" sz="800" kern="1200" dirty="0">
                          <a:solidFill>
                            <a:srgbClr val="000000"/>
                          </a:solidFill>
                          <a:effectLst/>
                          <a:latin typeface="Arial" panose="020B0604020202020204" pitchFamily="34" charset="0"/>
                          <a:ea typeface="+mn-ea"/>
                          <a:cs typeface="+mn-cs"/>
                        </a:rPr>
                        <a:t>100%</a:t>
                      </a:r>
                    </a:p>
                  </a:txBody>
                  <a:tcPr marL="45720" marR="45720" anchor="ctr"/>
                </a:tc>
                <a:tc>
                  <a:txBody>
                    <a:bodyPr/>
                    <a:lstStyle/>
                    <a:p>
                      <a:pPr algn="ctr" fontAlgn="ctr"/>
                      <a:endParaRPr lang="en-US" altLang="en-GB" sz="800" dirty="0">
                        <a:sym typeface="+mn-ea"/>
                      </a:endParaRPr>
                    </a:p>
                  </a:txBody>
                  <a:tcPr marL="45720" marR="45720" anchor="ctr"/>
                </a:tc>
                <a:extLst>
                  <a:ext uri="{0D108BD9-81ED-4DB2-BD59-A6C34878D82A}">
                    <a16:rowId xmlns:a16="http://schemas.microsoft.com/office/drawing/2014/main" val="36651586"/>
                  </a:ext>
                </a:extLst>
              </a:tr>
            </a:tbl>
          </a:graphicData>
        </a:graphic>
      </p:graphicFrame>
      <p:sp>
        <p:nvSpPr>
          <p:cNvPr id="6" name="TextBox 5">
            <a:extLst>
              <a:ext uri="{FF2B5EF4-FFF2-40B4-BE49-F238E27FC236}">
                <a16:creationId xmlns:a16="http://schemas.microsoft.com/office/drawing/2014/main" id="{6C2EB858-05B9-48D3-B8A2-482E7A8A8E0F}"/>
              </a:ext>
            </a:extLst>
          </p:cNvPr>
          <p:cNvSpPr txBox="1"/>
          <p:nvPr/>
        </p:nvSpPr>
        <p:spPr>
          <a:xfrm>
            <a:off x="110482" y="326284"/>
            <a:ext cx="5561522" cy="600164"/>
          </a:xfrm>
          <a:prstGeom prst="rect">
            <a:avLst/>
          </a:prstGeom>
          <a:noFill/>
        </p:spPr>
        <p:txBody>
          <a:bodyPr wrap="none" rtlCol="0">
            <a:spAutoFit/>
          </a:bodyPr>
          <a:lstStyle/>
          <a:p>
            <a:r>
              <a:rPr lang="en-GB" sz="3300" b="1" dirty="0">
                <a:solidFill>
                  <a:srgbClr val="FF0000"/>
                </a:solidFill>
              </a:rPr>
              <a:t>SA1 Work Plan Rel-20 (1/2)</a:t>
            </a:r>
          </a:p>
        </p:txBody>
      </p:sp>
    </p:spTree>
    <p:extLst>
      <p:ext uri="{BB962C8B-B14F-4D97-AF65-F5344CB8AC3E}">
        <p14:creationId xmlns:p14="http://schemas.microsoft.com/office/powerpoint/2010/main" val="22790475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a:extLst>
              <a:ext uri="{FF2B5EF4-FFF2-40B4-BE49-F238E27FC236}">
                <a16:creationId xmlns:a16="http://schemas.microsoft.com/office/drawing/2014/main" id="{D565EA47-4EB6-4B37-8B0C-624AA1A870F3}"/>
              </a:ext>
            </a:extLst>
          </p:cNvPr>
          <p:cNvGraphicFramePr>
            <a:graphicFrameLocks noGrp="1"/>
          </p:cNvGraphicFramePr>
          <p:nvPr>
            <p:extLst>
              <p:ext uri="{D42A27DB-BD31-4B8C-83A1-F6EECF244321}">
                <p14:modId xmlns:p14="http://schemas.microsoft.com/office/powerpoint/2010/main" val="1620391435"/>
              </p:ext>
            </p:extLst>
          </p:nvPr>
        </p:nvGraphicFramePr>
        <p:xfrm>
          <a:off x="220368" y="938496"/>
          <a:ext cx="8586312" cy="1405417"/>
        </p:xfrm>
        <a:graphic>
          <a:graphicData uri="http://schemas.openxmlformats.org/drawingml/2006/table">
            <a:tbl>
              <a:tblPr firstRow="1" firstCol="1" bandRow="1">
                <a:tableStyleId>{F5AB1C69-6EDB-4FF4-983F-18BD219EF322}</a:tableStyleId>
              </a:tblPr>
              <a:tblGrid>
                <a:gridCol w="543616">
                  <a:extLst>
                    <a:ext uri="{9D8B030D-6E8A-4147-A177-3AD203B41FA5}">
                      <a16:colId xmlns:a16="http://schemas.microsoft.com/office/drawing/2014/main" val="20000"/>
                    </a:ext>
                  </a:extLst>
                </a:gridCol>
                <a:gridCol w="3150006">
                  <a:extLst>
                    <a:ext uri="{9D8B030D-6E8A-4147-A177-3AD203B41FA5}">
                      <a16:colId xmlns:a16="http://schemas.microsoft.com/office/drawing/2014/main" val="20001"/>
                    </a:ext>
                  </a:extLst>
                </a:gridCol>
                <a:gridCol w="1059654">
                  <a:extLst>
                    <a:ext uri="{9D8B030D-6E8A-4147-A177-3AD203B41FA5}">
                      <a16:colId xmlns:a16="http://schemas.microsoft.com/office/drawing/2014/main" val="20002"/>
                    </a:ext>
                  </a:extLst>
                </a:gridCol>
                <a:gridCol w="692256">
                  <a:extLst>
                    <a:ext uri="{9D8B030D-6E8A-4147-A177-3AD203B41FA5}">
                      <a16:colId xmlns:a16="http://schemas.microsoft.com/office/drawing/2014/main" val="20003"/>
                    </a:ext>
                  </a:extLst>
                </a:gridCol>
                <a:gridCol w="439064">
                  <a:extLst>
                    <a:ext uri="{9D8B030D-6E8A-4147-A177-3AD203B41FA5}">
                      <a16:colId xmlns:a16="http://schemas.microsoft.com/office/drawing/2014/main" val="20004"/>
                    </a:ext>
                  </a:extLst>
                </a:gridCol>
                <a:gridCol w="672354">
                  <a:extLst>
                    <a:ext uri="{9D8B030D-6E8A-4147-A177-3AD203B41FA5}">
                      <a16:colId xmlns:a16="http://schemas.microsoft.com/office/drawing/2014/main" val="20005"/>
                    </a:ext>
                  </a:extLst>
                </a:gridCol>
                <a:gridCol w="564776">
                  <a:extLst>
                    <a:ext uri="{9D8B030D-6E8A-4147-A177-3AD203B41FA5}">
                      <a16:colId xmlns:a16="http://schemas.microsoft.com/office/drawing/2014/main" val="20006"/>
                    </a:ext>
                  </a:extLst>
                </a:gridCol>
                <a:gridCol w="1464586">
                  <a:extLst>
                    <a:ext uri="{9D8B030D-6E8A-4147-A177-3AD203B41FA5}">
                      <a16:colId xmlns:a16="http://schemas.microsoft.com/office/drawing/2014/main" val="20007"/>
                    </a:ext>
                  </a:extLst>
                </a:gridCol>
              </a:tblGrid>
              <a:tr h="292897">
                <a:tc>
                  <a:txBody>
                    <a:bodyPr/>
                    <a:lstStyle/>
                    <a:p>
                      <a:pPr algn="ctr">
                        <a:lnSpc>
                          <a:spcPct val="107000"/>
                        </a:lnSpc>
                        <a:spcAft>
                          <a:spcPts val="800"/>
                        </a:spcAft>
                      </a:pPr>
                      <a:r>
                        <a:rPr lang="en-GB" sz="1050" dirty="0"/>
                        <a:t>UID</a:t>
                      </a:r>
                    </a:p>
                  </a:txBody>
                  <a:tcPr marL="27002" marR="27002" marT="0" marB="0" anchor="ctr"/>
                </a:tc>
                <a:tc>
                  <a:txBody>
                    <a:bodyPr/>
                    <a:lstStyle/>
                    <a:p>
                      <a:pPr algn="ctr">
                        <a:lnSpc>
                          <a:spcPct val="107000"/>
                        </a:lnSpc>
                        <a:spcAft>
                          <a:spcPts val="800"/>
                        </a:spcAft>
                      </a:pPr>
                      <a:r>
                        <a:rPr lang="en-GB" sz="1050" dirty="0"/>
                        <a:t>Name</a:t>
                      </a:r>
                    </a:p>
                  </a:txBody>
                  <a:tcPr marL="27002" marR="27002" marT="0" marB="0" anchor="ctr"/>
                </a:tc>
                <a:tc>
                  <a:txBody>
                    <a:bodyPr/>
                    <a:lstStyle/>
                    <a:p>
                      <a:pPr algn="ctr">
                        <a:lnSpc>
                          <a:spcPct val="107000"/>
                        </a:lnSpc>
                        <a:spcAft>
                          <a:spcPts val="800"/>
                        </a:spcAft>
                      </a:pPr>
                      <a:r>
                        <a:rPr lang="en-GB" sz="1050" dirty="0"/>
                        <a:t>Acronym</a:t>
                      </a:r>
                    </a:p>
                  </a:txBody>
                  <a:tcPr marL="27002" marR="27002" marT="0" marB="0" anchor="ctr"/>
                </a:tc>
                <a:tc>
                  <a:txBody>
                    <a:bodyPr/>
                    <a:lstStyle/>
                    <a:p>
                      <a:pPr algn="ctr">
                        <a:lnSpc>
                          <a:spcPct val="107000"/>
                        </a:lnSpc>
                        <a:spcAft>
                          <a:spcPts val="800"/>
                        </a:spcAft>
                      </a:pPr>
                      <a:r>
                        <a:rPr lang="en-GB" sz="1050" dirty="0"/>
                        <a:t>Target </a:t>
                      </a:r>
                    </a:p>
                  </a:txBody>
                  <a:tcPr marL="27002" marR="27002" marT="0" marB="0" anchor="ctr"/>
                </a:tc>
                <a:tc>
                  <a:txBody>
                    <a:bodyPr/>
                    <a:lstStyle/>
                    <a:p>
                      <a:pPr algn="ctr">
                        <a:lnSpc>
                          <a:spcPct val="107000"/>
                        </a:lnSpc>
                        <a:spcAft>
                          <a:spcPts val="800"/>
                        </a:spcAft>
                      </a:pPr>
                      <a:r>
                        <a:rPr lang="en-GB" sz="1050" dirty="0"/>
                        <a:t>Old %</a:t>
                      </a:r>
                    </a:p>
                  </a:txBody>
                  <a:tcPr marL="27002" marR="27002" marT="0" marB="0" anchor="ctr"/>
                </a:tc>
                <a:tc>
                  <a:txBody>
                    <a:bodyPr/>
                    <a:lstStyle/>
                    <a:p>
                      <a:pPr algn="ctr">
                        <a:lnSpc>
                          <a:spcPct val="107000"/>
                        </a:lnSpc>
                        <a:spcAft>
                          <a:spcPts val="800"/>
                        </a:spcAft>
                      </a:pPr>
                      <a:r>
                        <a:rPr lang="en-GB" sz="1050" b="1" kern="1200" dirty="0">
                          <a:solidFill>
                            <a:schemeClr val="lt1"/>
                          </a:solidFill>
                          <a:latin typeface="+mn-lt"/>
                          <a:ea typeface="+mn-ea"/>
                          <a:cs typeface="+mn-cs"/>
                        </a:rPr>
                        <a:t>WID</a:t>
                      </a:r>
                      <a:endParaRPr lang="en-GB" sz="1050" dirty="0">
                        <a:solidFill>
                          <a:srgbClr val="FF0000"/>
                        </a:solidFill>
                      </a:endParaRPr>
                    </a:p>
                  </a:txBody>
                  <a:tcPr marL="27002" marR="27002" marT="0" marB="0" anchor="ctr"/>
                </a:tc>
                <a:tc>
                  <a:txBody>
                    <a:bodyPr/>
                    <a:lstStyle/>
                    <a:p>
                      <a:pPr algn="ctr">
                        <a:lnSpc>
                          <a:spcPct val="107000"/>
                        </a:lnSpc>
                        <a:spcAft>
                          <a:spcPts val="800"/>
                        </a:spcAft>
                      </a:pPr>
                      <a:r>
                        <a:rPr lang="en-GB" sz="1050" dirty="0">
                          <a:solidFill>
                            <a:srgbClr val="FF0000"/>
                          </a:solidFill>
                        </a:rPr>
                        <a:t>New %</a:t>
                      </a:r>
                      <a:endParaRPr lang="en-GB" sz="105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1050" dirty="0">
                          <a:solidFill>
                            <a:srgbClr val="FF0000"/>
                          </a:solidFill>
                        </a:rPr>
                        <a:t>Change or comment</a:t>
                      </a:r>
                    </a:p>
                  </a:txBody>
                  <a:tcPr marL="27002" marR="27002" marT="0" marB="0" anchor="ctr"/>
                </a:tc>
                <a:extLst>
                  <a:ext uri="{0D108BD9-81ED-4DB2-BD59-A6C34878D82A}">
                    <a16:rowId xmlns:a16="http://schemas.microsoft.com/office/drawing/2014/main" val="10000"/>
                  </a:ext>
                </a:extLst>
              </a:tr>
              <a:tr h="235739">
                <a:tc>
                  <a:txBody>
                    <a:bodyPr/>
                    <a:lstStyle/>
                    <a:p>
                      <a:pPr algn="r"/>
                      <a:r>
                        <a:rPr lang="en-GB" sz="800" b="0" kern="1200" dirty="0">
                          <a:solidFill>
                            <a:srgbClr val="000000"/>
                          </a:solidFill>
                          <a:effectLst/>
                          <a:latin typeface="Arial" panose="020B0604020202020204" pitchFamily="34" charset="0"/>
                          <a:ea typeface="+mn-ea"/>
                          <a:cs typeface="+mn-cs"/>
                        </a:rPr>
                        <a:t>1050108</a:t>
                      </a:r>
                    </a:p>
                  </a:txBody>
                  <a:tcPr marL="45720" marR="45720" anchor="ctr"/>
                </a:tc>
                <a:tc>
                  <a:txBody>
                    <a:bodyPr/>
                    <a:lstStyle/>
                    <a:p>
                      <a:r>
                        <a:rPr lang="en-GB" sz="1100" b="0" i="1" u="none" strike="noStrike" kern="1200" dirty="0">
                          <a:solidFill>
                            <a:srgbClr val="0000FF"/>
                          </a:solidFill>
                          <a:effectLst/>
                          <a:latin typeface="Arial" panose="020B0604020202020204" pitchFamily="34" charset="0"/>
                          <a:ea typeface="+mn-ea"/>
                          <a:cs typeface="+mn-cs"/>
                        </a:rPr>
                        <a:t>Combined QoS configuration and monitoring </a:t>
                      </a:r>
                    </a:p>
                  </a:txBody>
                  <a:tcPr marL="45720" marR="45720" anchor="ctr"/>
                </a:tc>
                <a:tc>
                  <a:txBody>
                    <a:bodyPr/>
                    <a:lstStyle/>
                    <a:p>
                      <a:r>
                        <a:rPr lang="en-GB" sz="800" dirty="0" err="1">
                          <a:solidFill>
                            <a:srgbClr val="000000"/>
                          </a:solidFill>
                          <a:effectLst/>
                          <a:latin typeface="Arial" panose="020B0604020202020204" pitchFamily="34" charset="0"/>
                        </a:rPr>
                        <a:t>CombQoS</a:t>
                      </a:r>
                      <a:endParaRPr lang="en-GB" sz="800" dirty="0">
                        <a:effectLst/>
                        <a:latin typeface="Arial" panose="020B0604020202020204" pitchFamily="34" charset="0"/>
                      </a:endParaRPr>
                    </a:p>
                  </a:txBody>
                  <a:tcPr marL="45720" marR="45720" anchor="ctr"/>
                </a:tc>
                <a:tc>
                  <a:txBody>
                    <a:bodyPr/>
                    <a:lstStyle/>
                    <a:p>
                      <a:pPr algn="r"/>
                      <a:r>
                        <a:rPr lang="en-GB" sz="800">
                          <a:solidFill>
                            <a:srgbClr val="000000"/>
                          </a:solidFill>
                          <a:effectLst/>
                          <a:latin typeface="Arial" panose="020B0604020202020204" pitchFamily="34" charset="0"/>
                        </a:rPr>
                        <a:t>09/09/2024</a:t>
                      </a:r>
                      <a:endParaRPr lang="en-GB" sz="800">
                        <a:effectLst/>
                        <a:latin typeface="Arial" panose="020B0604020202020204" pitchFamily="34" charset="0"/>
                      </a:endParaRPr>
                    </a:p>
                  </a:txBody>
                  <a:tcPr marL="45720" marR="45720" anchor="ctr"/>
                </a:tc>
                <a:tc>
                  <a:txBody>
                    <a:bodyPr/>
                    <a:lstStyle/>
                    <a:p>
                      <a:pPr algn="ctr"/>
                      <a:r>
                        <a:rPr lang="en-GB" sz="800" kern="1200" dirty="0">
                          <a:solidFill>
                            <a:srgbClr val="000000"/>
                          </a:solidFill>
                          <a:effectLst/>
                          <a:latin typeface="Arial" panose="020B0604020202020204" pitchFamily="34" charset="0"/>
                          <a:ea typeface="+mn-ea"/>
                          <a:cs typeface="+mn-cs"/>
                        </a:rPr>
                        <a:t>100%</a:t>
                      </a:r>
                    </a:p>
                  </a:txBody>
                  <a:tcPr marL="45720" marR="45720" anchor="ctr"/>
                </a:tc>
                <a:tc>
                  <a:txBody>
                    <a:bodyPr/>
                    <a:lstStyle/>
                    <a:p>
                      <a:pPr algn="r"/>
                      <a:r>
                        <a:rPr lang="en-GB" sz="800" kern="1200" dirty="0">
                          <a:solidFill>
                            <a:srgbClr val="000000"/>
                          </a:solidFill>
                          <a:effectLst/>
                          <a:latin typeface="Arial" panose="020B0604020202020204" pitchFamily="34" charset="0"/>
                          <a:ea typeface="+mn-ea"/>
                          <a:cs typeface="+mn-cs"/>
                        </a:rPr>
                        <a:t>SP-241150</a:t>
                      </a:r>
                    </a:p>
                  </a:txBody>
                  <a:tcPr marL="45720" marR="45720" anchor="ctr"/>
                </a:tc>
                <a:tc>
                  <a:txBody>
                    <a:bodyPr/>
                    <a:lstStyle/>
                    <a:p>
                      <a:pPr algn="ctr"/>
                      <a:r>
                        <a:rPr lang="en-GB" sz="800" kern="1200" dirty="0">
                          <a:solidFill>
                            <a:srgbClr val="000000"/>
                          </a:solidFill>
                          <a:effectLst/>
                          <a:latin typeface="Arial" panose="020B0604020202020204" pitchFamily="34" charset="0"/>
                          <a:ea typeface="+mn-ea"/>
                          <a:cs typeface="+mn-cs"/>
                        </a:rPr>
                        <a:t>100%</a:t>
                      </a:r>
                    </a:p>
                  </a:txBody>
                  <a:tcPr marL="45720" marR="45720" anchor="ctr"/>
                </a:tc>
                <a:tc>
                  <a:txBody>
                    <a:bodyPr/>
                    <a:lstStyle/>
                    <a:p>
                      <a:pPr algn="ctr" fontAlgn="ctr"/>
                      <a:endParaRPr lang="en-US" altLang="en-GB" sz="800" dirty="0">
                        <a:solidFill>
                          <a:schemeClr val="tx1"/>
                        </a:solidFill>
                        <a:sym typeface="+mn-ea"/>
                      </a:endParaRPr>
                    </a:p>
                  </a:txBody>
                  <a:tcPr marL="45720" marR="45720" anchor="ctr"/>
                </a:tc>
                <a:extLst>
                  <a:ext uri="{0D108BD9-81ED-4DB2-BD59-A6C34878D82A}">
                    <a16:rowId xmlns:a16="http://schemas.microsoft.com/office/drawing/2014/main" val="1141520554"/>
                  </a:ext>
                </a:extLst>
              </a:tr>
              <a:tr h="167164">
                <a:tc>
                  <a:txBody>
                    <a:bodyPr/>
                    <a:lstStyle/>
                    <a:p>
                      <a:pPr algn="r"/>
                      <a:r>
                        <a:rPr lang="en-GB" sz="800" b="0" kern="1200" dirty="0">
                          <a:solidFill>
                            <a:srgbClr val="000000"/>
                          </a:solidFill>
                          <a:effectLst/>
                          <a:latin typeface="Arial" panose="020B0604020202020204" pitchFamily="34" charset="0"/>
                          <a:ea typeface="+mn-ea"/>
                          <a:cs typeface="+mn-cs"/>
                        </a:rPr>
                        <a:t>1050109</a:t>
                      </a:r>
                    </a:p>
                  </a:txBody>
                  <a:tcPr marL="45720" marR="45720" anchor="ctr"/>
                </a:tc>
                <a:tc>
                  <a:txBody>
                    <a:bodyPr/>
                    <a:lstStyle/>
                    <a:p>
                      <a:r>
                        <a:rPr lang="en-GB" sz="1100" b="0" i="1" u="none" strike="noStrike" kern="1200" dirty="0">
                          <a:solidFill>
                            <a:srgbClr val="0000FF"/>
                          </a:solidFill>
                          <a:effectLst/>
                          <a:latin typeface="Arial" panose="020B0604020202020204" pitchFamily="34" charset="0"/>
                          <a:ea typeface="+mn-ea"/>
                          <a:cs typeface="+mn-cs"/>
                        </a:rPr>
                        <a:t>Legacy Residential Gateway Supporting 5G LAN-type Service </a:t>
                      </a:r>
                    </a:p>
                  </a:txBody>
                  <a:tcPr marL="45720" marR="45720" anchor="ctr"/>
                </a:tc>
                <a:tc>
                  <a:txBody>
                    <a:bodyPr/>
                    <a:lstStyle/>
                    <a:p>
                      <a:r>
                        <a:rPr lang="en-GB" sz="800">
                          <a:solidFill>
                            <a:srgbClr val="000000"/>
                          </a:solidFill>
                          <a:effectLst/>
                          <a:latin typeface="Arial" panose="020B0604020202020204" pitchFamily="34" charset="0"/>
                        </a:rPr>
                        <a:t>LegacyRG_5GLAN</a:t>
                      </a:r>
                      <a:endParaRPr lang="en-GB" sz="800">
                        <a:effectLst/>
                        <a:latin typeface="Arial" panose="020B0604020202020204" pitchFamily="34" charset="0"/>
                      </a:endParaRPr>
                    </a:p>
                  </a:txBody>
                  <a:tcPr marL="45720" marR="45720" anchor="ctr"/>
                </a:tc>
                <a:tc>
                  <a:txBody>
                    <a:bodyPr/>
                    <a:lstStyle/>
                    <a:p>
                      <a:pPr algn="r"/>
                      <a:r>
                        <a:rPr lang="en-GB" sz="800">
                          <a:solidFill>
                            <a:srgbClr val="000000"/>
                          </a:solidFill>
                          <a:effectLst/>
                          <a:latin typeface="Arial" panose="020B0604020202020204" pitchFamily="34" charset="0"/>
                        </a:rPr>
                        <a:t>09/09/2024</a:t>
                      </a:r>
                      <a:endParaRPr lang="en-GB" sz="800">
                        <a:effectLst/>
                        <a:latin typeface="Arial" panose="020B0604020202020204" pitchFamily="34" charset="0"/>
                      </a:endParaRPr>
                    </a:p>
                  </a:txBody>
                  <a:tcPr marL="45720" marR="45720" anchor="ctr"/>
                </a:tc>
                <a:tc>
                  <a:txBody>
                    <a:bodyPr/>
                    <a:lstStyle/>
                    <a:p>
                      <a:pPr algn="ctr"/>
                      <a:r>
                        <a:rPr lang="en-GB" sz="800" kern="1200" dirty="0">
                          <a:solidFill>
                            <a:srgbClr val="000000"/>
                          </a:solidFill>
                          <a:effectLst/>
                          <a:latin typeface="Arial" panose="020B0604020202020204" pitchFamily="34" charset="0"/>
                          <a:ea typeface="+mn-ea"/>
                          <a:cs typeface="+mn-cs"/>
                        </a:rPr>
                        <a:t>100%</a:t>
                      </a:r>
                    </a:p>
                  </a:txBody>
                  <a:tcPr marL="45720" marR="45720" anchor="ctr"/>
                </a:tc>
                <a:tc>
                  <a:txBody>
                    <a:bodyPr/>
                    <a:lstStyle/>
                    <a:p>
                      <a:pPr algn="r"/>
                      <a:r>
                        <a:rPr lang="en-GB" sz="800" kern="1200" dirty="0">
                          <a:solidFill>
                            <a:srgbClr val="000000"/>
                          </a:solidFill>
                          <a:effectLst/>
                          <a:latin typeface="Arial" panose="020B0604020202020204" pitchFamily="34" charset="0"/>
                          <a:ea typeface="+mn-ea"/>
                          <a:cs typeface="+mn-cs"/>
                        </a:rPr>
                        <a:t>SP-241151</a:t>
                      </a:r>
                    </a:p>
                  </a:txBody>
                  <a:tcPr marL="45720" marR="45720" anchor="ctr"/>
                </a:tc>
                <a:tc>
                  <a:txBody>
                    <a:bodyPr/>
                    <a:lstStyle/>
                    <a:p>
                      <a:pPr algn="ctr"/>
                      <a:r>
                        <a:rPr lang="en-GB" sz="800" kern="1200" dirty="0">
                          <a:solidFill>
                            <a:srgbClr val="000000"/>
                          </a:solidFill>
                          <a:effectLst/>
                          <a:latin typeface="Arial" panose="020B0604020202020204" pitchFamily="34" charset="0"/>
                          <a:ea typeface="+mn-ea"/>
                          <a:cs typeface="+mn-cs"/>
                        </a:rPr>
                        <a:t>100%</a:t>
                      </a:r>
                    </a:p>
                  </a:txBody>
                  <a:tcPr marL="45720" marR="45720" anchor="ctr"/>
                </a:tc>
                <a:tc>
                  <a:txBody>
                    <a:bodyPr/>
                    <a:lstStyle/>
                    <a:p>
                      <a:pPr algn="ctr" fontAlgn="ctr"/>
                      <a:endParaRPr lang="en-GB" sz="800" b="0" i="0" u="none" strike="noStrike" kern="1200" dirty="0">
                        <a:solidFill>
                          <a:schemeClr val="tx1"/>
                        </a:solidFill>
                        <a:effectLst/>
                        <a:latin typeface="Arial" panose="020B0604020202020204" pitchFamily="34" charset="0"/>
                        <a:ea typeface="+mn-ea"/>
                        <a:cs typeface="+mn-cs"/>
                      </a:endParaRPr>
                    </a:p>
                  </a:txBody>
                  <a:tcPr marL="45720" marR="45720" anchor="ctr"/>
                </a:tc>
                <a:extLst>
                  <a:ext uri="{0D108BD9-81ED-4DB2-BD59-A6C34878D82A}">
                    <a16:rowId xmlns:a16="http://schemas.microsoft.com/office/drawing/2014/main" val="1076582930"/>
                  </a:ext>
                </a:extLst>
              </a:tr>
              <a:tr h="167164">
                <a:tc>
                  <a:txBody>
                    <a:bodyPr/>
                    <a:lstStyle/>
                    <a:p>
                      <a:pPr algn="r"/>
                      <a:r>
                        <a:rPr lang="en-GB" sz="800" b="0" kern="1200" dirty="0">
                          <a:solidFill>
                            <a:srgbClr val="000000"/>
                          </a:solidFill>
                          <a:effectLst/>
                          <a:latin typeface="Arial" panose="020B0604020202020204" pitchFamily="34" charset="0"/>
                          <a:ea typeface="+mn-ea"/>
                          <a:cs typeface="+mn-cs"/>
                        </a:rPr>
                        <a:t>1050111</a:t>
                      </a:r>
                    </a:p>
                  </a:txBody>
                  <a:tcPr marL="45720" marR="45720" anchor="ctr"/>
                </a:tc>
                <a:tc>
                  <a:txBody>
                    <a:bodyPr/>
                    <a:lstStyle/>
                    <a:p>
                      <a:r>
                        <a:rPr lang="en-GB" sz="1100" b="0" i="1" u="none" strike="noStrike" kern="1200" dirty="0">
                          <a:solidFill>
                            <a:srgbClr val="0000FF"/>
                          </a:solidFill>
                          <a:effectLst/>
                          <a:latin typeface="Arial" panose="020B0604020202020204" pitchFamily="34" charset="0"/>
                          <a:ea typeface="+mn-ea"/>
                          <a:cs typeface="+mn-cs"/>
                        </a:rPr>
                        <a:t>Exposure for Virtual Network information and capability </a:t>
                      </a:r>
                    </a:p>
                  </a:txBody>
                  <a:tcPr marL="45720" marR="45720" anchor="ctr"/>
                </a:tc>
                <a:tc>
                  <a:txBody>
                    <a:bodyPr/>
                    <a:lstStyle/>
                    <a:p>
                      <a:r>
                        <a:rPr lang="en-GB" sz="800" dirty="0" err="1">
                          <a:solidFill>
                            <a:srgbClr val="000000"/>
                          </a:solidFill>
                          <a:effectLst/>
                          <a:latin typeface="Arial" panose="020B0604020202020204" pitchFamily="34" charset="0"/>
                        </a:rPr>
                        <a:t>VNExposure</a:t>
                      </a:r>
                      <a:endParaRPr lang="en-GB" sz="800" dirty="0">
                        <a:effectLst/>
                        <a:latin typeface="Arial" panose="020B0604020202020204" pitchFamily="34" charset="0"/>
                      </a:endParaRPr>
                    </a:p>
                  </a:txBody>
                  <a:tcPr marL="45720" marR="45720" anchor="ctr"/>
                </a:tc>
                <a:tc>
                  <a:txBody>
                    <a:bodyPr/>
                    <a:lstStyle/>
                    <a:p>
                      <a:pPr algn="r"/>
                      <a:r>
                        <a:rPr lang="en-GB" sz="800" dirty="0">
                          <a:solidFill>
                            <a:srgbClr val="000000"/>
                          </a:solidFill>
                          <a:effectLst/>
                          <a:latin typeface="Arial" panose="020B0604020202020204" pitchFamily="34" charset="0"/>
                        </a:rPr>
                        <a:t>09/09/2024</a:t>
                      </a:r>
                      <a:endParaRPr lang="en-GB" sz="800" dirty="0">
                        <a:effectLst/>
                        <a:latin typeface="Arial" panose="020B0604020202020204" pitchFamily="34" charset="0"/>
                      </a:endParaRPr>
                    </a:p>
                  </a:txBody>
                  <a:tcPr marL="45720" marR="45720" anchor="ctr"/>
                </a:tc>
                <a:tc>
                  <a:txBody>
                    <a:bodyPr/>
                    <a:lstStyle/>
                    <a:p>
                      <a:pPr algn="ctr"/>
                      <a:r>
                        <a:rPr lang="en-GB" sz="800" kern="1200" dirty="0">
                          <a:solidFill>
                            <a:srgbClr val="000000"/>
                          </a:solidFill>
                          <a:effectLst/>
                          <a:latin typeface="Arial" panose="020B0604020202020204" pitchFamily="34" charset="0"/>
                          <a:ea typeface="+mn-ea"/>
                          <a:cs typeface="+mn-cs"/>
                        </a:rPr>
                        <a:t>100%</a:t>
                      </a:r>
                    </a:p>
                  </a:txBody>
                  <a:tcPr marL="45720" marR="45720" anchor="ctr"/>
                </a:tc>
                <a:tc>
                  <a:txBody>
                    <a:bodyPr/>
                    <a:lstStyle/>
                    <a:p>
                      <a:pPr algn="r"/>
                      <a:r>
                        <a:rPr lang="en-GB" sz="800" kern="1200" dirty="0">
                          <a:solidFill>
                            <a:srgbClr val="000000"/>
                          </a:solidFill>
                          <a:effectLst/>
                          <a:latin typeface="Arial" panose="020B0604020202020204" pitchFamily="34" charset="0"/>
                          <a:ea typeface="+mn-ea"/>
                          <a:cs typeface="+mn-cs"/>
                        </a:rPr>
                        <a:t>SP-241153</a:t>
                      </a:r>
                    </a:p>
                  </a:txBody>
                  <a:tcPr marL="45720" marR="45720" anchor="ctr"/>
                </a:tc>
                <a:tc>
                  <a:txBody>
                    <a:bodyPr/>
                    <a:lstStyle/>
                    <a:p>
                      <a:pPr algn="ctr"/>
                      <a:r>
                        <a:rPr lang="en-GB" sz="800" kern="1200" dirty="0">
                          <a:solidFill>
                            <a:srgbClr val="000000"/>
                          </a:solidFill>
                          <a:effectLst/>
                          <a:latin typeface="Arial" panose="020B0604020202020204" pitchFamily="34" charset="0"/>
                          <a:ea typeface="+mn-ea"/>
                          <a:cs typeface="+mn-cs"/>
                        </a:rPr>
                        <a:t>100%</a:t>
                      </a:r>
                    </a:p>
                  </a:txBody>
                  <a:tcPr marL="45720" marR="45720" anchor="ctr"/>
                </a:tc>
                <a:tc>
                  <a:txBody>
                    <a:bodyPr/>
                    <a:lstStyle/>
                    <a:p>
                      <a:pPr marL="0" marR="0" lvl="0" indent="0" algn="ctr" defTabSz="914296" rtl="0" eaLnBrk="1" fontAlgn="ctr" latinLnBrk="0" hangingPunct="1">
                        <a:lnSpc>
                          <a:spcPct val="100000"/>
                        </a:lnSpc>
                        <a:spcBef>
                          <a:spcPts val="0"/>
                        </a:spcBef>
                        <a:spcAft>
                          <a:spcPts val="0"/>
                        </a:spcAft>
                        <a:buClrTx/>
                        <a:buSzTx/>
                        <a:buFontTx/>
                        <a:buNone/>
                        <a:tabLst/>
                        <a:defRPr/>
                      </a:pPr>
                      <a:endParaRPr lang="en-GB" sz="800" b="0" i="0" u="none" strike="noStrike" dirty="0">
                        <a:solidFill>
                          <a:schemeClr val="tx1"/>
                        </a:solidFill>
                        <a:effectLst/>
                        <a:latin typeface="Arial" panose="020B0604020202020204" pitchFamily="34" charset="0"/>
                      </a:endParaRPr>
                    </a:p>
                  </a:txBody>
                  <a:tcPr marL="45720" marR="45720" anchor="ctr"/>
                </a:tc>
                <a:extLst>
                  <a:ext uri="{0D108BD9-81ED-4DB2-BD59-A6C34878D82A}">
                    <a16:rowId xmlns:a16="http://schemas.microsoft.com/office/drawing/2014/main" val="36651586"/>
                  </a:ext>
                </a:extLst>
              </a:tr>
            </a:tbl>
          </a:graphicData>
        </a:graphic>
      </p:graphicFrame>
      <p:sp>
        <p:nvSpPr>
          <p:cNvPr id="6" name="TextBox 5">
            <a:extLst>
              <a:ext uri="{FF2B5EF4-FFF2-40B4-BE49-F238E27FC236}">
                <a16:creationId xmlns:a16="http://schemas.microsoft.com/office/drawing/2014/main" id="{6C2EB858-05B9-48D3-B8A2-482E7A8A8E0F}"/>
              </a:ext>
            </a:extLst>
          </p:cNvPr>
          <p:cNvSpPr txBox="1"/>
          <p:nvPr/>
        </p:nvSpPr>
        <p:spPr>
          <a:xfrm>
            <a:off x="110482" y="326284"/>
            <a:ext cx="5561522" cy="600164"/>
          </a:xfrm>
          <a:prstGeom prst="rect">
            <a:avLst/>
          </a:prstGeom>
          <a:noFill/>
        </p:spPr>
        <p:txBody>
          <a:bodyPr wrap="none" rtlCol="0">
            <a:spAutoFit/>
          </a:bodyPr>
          <a:lstStyle/>
          <a:p>
            <a:r>
              <a:rPr lang="en-GB" sz="3300" b="1" dirty="0">
                <a:solidFill>
                  <a:srgbClr val="FF0000"/>
                </a:solidFill>
              </a:rPr>
              <a:t>SA1 Work Plan Rel-20 (2/2)</a:t>
            </a:r>
          </a:p>
        </p:txBody>
      </p:sp>
    </p:spTree>
    <p:extLst>
      <p:ext uri="{BB962C8B-B14F-4D97-AF65-F5344CB8AC3E}">
        <p14:creationId xmlns:p14="http://schemas.microsoft.com/office/powerpoint/2010/main" val="41093849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D4632-E0AB-4182-B92F-77022DC250F1}"/>
              </a:ext>
            </a:extLst>
          </p:cNvPr>
          <p:cNvSpPr>
            <a:spLocks noGrp="1"/>
          </p:cNvSpPr>
          <p:nvPr>
            <p:ph type="ctrTitle"/>
          </p:nvPr>
        </p:nvSpPr>
        <p:spPr>
          <a:xfrm>
            <a:off x="722313" y="1927225"/>
            <a:ext cx="7772400" cy="1101725"/>
          </a:xfrm>
        </p:spPr>
        <p:txBody>
          <a:bodyPr>
            <a:normAutofit fontScale="90000"/>
          </a:bodyPr>
          <a:lstStyle/>
          <a:p>
            <a:pPr>
              <a:defRPr/>
            </a:pPr>
            <a:r>
              <a:rPr lang="en-US" sz="4000" b="1" i="1" dirty="0">
                <a:effectLst>
                  <a:outerShdw blurRad="38100" dist="38100" dir="2700000" algn="tl">
                    <a:srgbClr val="C0C0C0"/>
                  </a:outerShdw>
                </a:effectLst>
                <a:ea typeface="ＭＳ Ｐゴシック" charset="0"/>
              </a:rPr>
              <a:t>Rel-20</a:t>
            </a:r>
            <a:br>
              <a:rPr lang="en-US" sz="4000" b="1" i="1" dirty="0">
                <a:effectLst>
                  <a:outerShdw blurRad="38100" dist="38100" dir="2700000" algn="tl">
                    <a:srgbClr val="C0C0C0"/>
                  </a:outerShdw>
                </a:effectLst>
                <a:ea typeface="ＭＳ Ｐゴシック" charset="0"/>
              </a:rPr>
            </a:br>
            <a:r>
              <a:rPr lang="en-US" sz="4000" b="1" i="1" dirty="0">
                <a:effectLst>
                  <a:outerShdw blurRad="38100" dist="38100" dir="2700000" algn="tl">
                    <a:srgbClr val="C0C0C0"/>
                  </a:outerShdw>
                </a:effectLst>
                <a:ea typeface="ＭＳ Ｐゴシック" charset="0"/>
              </a:rPr>
              <a:t> 5G Advanced Study Items</a:t>
            </a:r>
            <a:endParaRPr lang="en-GB" sz="4000" b="1" i="1" dirty="0">
              <a:effectLst>
                <a:outerShdw blurRad="38100" dist="38100" dir="2700000" algn="tl">
                  <a:srgbClr val="C0C0C0"/>
                </a:outerShdw>
              </a:effectLst>
              <a:ea typeface="ＭＳ Ｐゴシック" charset="0"/>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b="1" dirty="0"/>
              <a:t>FRMCS Phase 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443548" y="1508220"/>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Progress since previous SA meeting</a:t>
            </a:r>
            <a:endParaRPr lang="de-DE" altLang="de-DE" sz="1000" dirty="0"/>
          </a:p>
          <a:p>
            <a:pPr lvl="1">
              <a:spcBef>
                <a:spcPct val="0"/>
              </a:spcBef>
            </a:pPr>
            <a:r>
              <a:rPr lang="en-US" sz="1000" dirty="0"/>
              <a:t> 3 new use cases added in the TR22.989</a:t>
            </a:r>
          </a:p>
          <a:p>
            <a:pPr marL="538163" lvl="1" indent="0">
              <a:spcBef>
                <a:spcPct val="0"/>
              </a:spcBef>
              <a:buNone/>
              <a:tabLst>
                <a:tab pos="450850" algn="l"/>
              </a:tabLst>
            </a:pPr>
            <a:r>
              <a:rPr lang="en-US" sz="1000" dirty="0"/>
              <a:t>- Take-over of an Ad hoc Group Call by an </a:t>
            </a:r>
            <a:r>
              <a:rPr lang="en-US" sz="1000" dirty="0" err="1"/>
              <a:t>authorised</a:t>
            </a:r>
            <a:r>
              <a:rPr lang="en-US" sz="1000" dirty="0"/>
              <a:t> user (train driver),using a back-up device </a:t>
            </a:r>
          </a:p>
          <a:p>
            <a:pPr marL="538163" lvl="1" indent="0">
              <a:spcBef>
                <a:spcPct val="0"/>
              </a:spcBef>
              <a:buNone/>
              <a:tabLst>
                <a:tab pos="450850" algn="l"/>
              </a:tabLst>
            </a:pPr>
            <a:r>
              <a:rPr lang="en-US" sz="1000" dirty="0"/>
              <a:t>- Addition of use cases for ‘Merging’ of voice multi-train communications by Train driver, using Ad hoc Group calls. </a:t>
            </a:r>
          </a:p>
          <a:p>
            <a:pPr marL="538163" lvl="1" indent="0">
              <a:spcBef>
                <a:spcPct val="0"/>
              </a:spcBef>
              <a:buNone/>
              <a:tabLst>
                <a:tab pos="450850" algn="l"/>
              </a:tabLst>
            </a:pPr>
            <a:r>
              <a:rPr lang="en-US" sz="1000" dirty="0"/>
              <a:t>- Presence: availability of FRMCS users based on the status of their MC Service ID and/or Functional Alias </a:t>
            </a:r>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 SA1#109(02/25): Study 100% </a:t>
            </a:r>
          </a:p>
          <a:p>
            <a:pPr marL="809625" lvl="1" indent="-92075">
              <a:buNone/>
            </a:pPr>
            <a:r>
              <a:rPr lang="en-US" sz="1000" dirty="0"/>
              <a:t>- WID to be submitted. CRs on this WID for the resulting normative work of the SID.</a:t>
            </a:r>
          </a:p>
          <a:p>
            <a:pPr marL="536575" lvl="1"/>
            <a:r>
              <a:rPr lang="en-US" sz="1000" dirty="0"/>
              <a:t>SA1#109(02/25): Study 100% </a:t>
            </a:r>
          </a:p>
          <a:p>
            <a:pPr marL="717550" lvl="1" indent="0">
              <a:buNone/>
            </a:pPr>
            <a:r>
              <a:rPr lang="en-US" sz="1000" dirty="0"/>
              <a:t>-  Additional normative work, if needed.</a:t>
            </a:r>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3529758657"/>
              </p:ext>
            </p:extLst>
          </p:nvPr>
        </p:nvGraphicFramePr>
        <p:xfrm>
          <a:off x="443548" y="998982"/>
          <a:ext cx="8180388" cy="484354"/>
        </p:xfrm>
        <a:graphic>
          <a:graphicData uri="http://schemas.openxmlformats.org/drawingml/2006/table">
            <a:tbl>
              <a:tblPr firstRow="1" firstCol="1" bandRow="1">
                <a:tableStyleId>{F5AB1C69-6EDB-4FF4-983F-18BD219EF322}</a:tableStyleId>
              </a:tblPr>
              <a:tblGrid>
                <a:gridCol w="612046">
                  <a:extLst>
                    <a:ext uri="{9D8B030D-6E8A-4147-A177-3AD203B41FA5}">
                      <a16:colId xmlns:a16="http://schemas.microsoft.com/office/drawing/2014/main" val="20000"/>
                    </a:ext>
                  </a:extLst>
                </a:gridCol>
                <a:gridCol w="2897841">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algn="ctr" fontAlgn="t"/>
                      <a:r>
                        <a:rPr lang="en-GB" sz="1000" b="0" i="0" u="none" strike="noStrike" dirty="0">
                          <a:solidFill>
                            <a:srgbClr val="000000"/>
                          </a:solidFill>
                          <a:effectLst/>
                          <a:latin typeface="Arial" panose="020B0604020202020204" pitchFamily="34" charset="0"/>
                        </a:rPr>
                        <a:t>1030043</a:t>
                      </a:r>
                    </a:p>
                  </a:txBody>
                  <a:tcPr marL="9525" marR="9525" marT="9525" marB="0" anchor="ctr"/>
                </a:tc>
                <a:tc>
                  <a:txBody>
                    <a:bodyPr/>
                    <a:lstStyle/>
                    <a:p>
                      <a:pPr algn="l" fontAlgn="t"/>
                      <a:r>
                        <a:rPr lang="en-GB" sz="1100" b="0" i="1" u="none" strike="noStrike" dirty="0">
                          <a:solidFill>
                            <a:srgbClr val="0000FF"/>
                          </a:solidFill>
                          <a:effectLst/>
                          <a:latin typeface="Arial" panose="020B0604020202020204" pitchFamily="34" charset="0"/>
                        </a:rPr>
                        <a:t> </a:t>
                      </a:r>
                      <a:r>
                        <a:rPr lang="en-US" sz="1100" b="0" i="1" u="none" strike="noStrike" dirty="0">
                          <a:solidFill>
                            <a:srgbClr val="0000FF"/>
                          </a:solidFill>
                          <a:effectLst/>
                          <a:latin typeface="Arial" panose="020B0604020202020204" pitchFamily="34" charset="0"/>
                        </a:rPr>
                        <a:t>Study on FRMCS Phase 6</a:t>
                      </a:r>
                      <a:endParaRPr lang="en-GB" sz="1100" b="0" i="1" u="none" strike="noStrike" dirty="0">
                        <a:solidFill>
                          <a:srgbClr val="0000FF"/>
                        </a:solidFill>
                        <a:effectLst/>
                        <a:latin typeface="Arial" panose="020B0604020202020204" pitchFamily="34" charset="0"/>
                      </a:endParaRP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FS_FRMCS_Ph6</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12/12/2024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40%</a:t>
                      </a:r>
                      <a:endParaRPr lang="en-GB" sz="800" b="0" i="0" u="none" strike="noStrike" dirty="0">
                        <a:solidFill>
                          <a:srgbClr val="000000"/>
                        </a:solidFill>
                        <a:effectLst/>
                        <a:latin typeface="Arial" panose="020B0604020202020204" pitchFamily="34" charset="0"/>
                      </a:endParaRP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rPr>
                        <a:t>SP-240199</a:t>
                      </a:r>
                    </a:p>
                  </a:txBody>
                  <a:tcPr marL="7144" marR="7144" marT="7144" marB="0" anchor="ctr"/>
                </a:tc>
                <a:tc>
                  <a:txBody>
                    <a:bodyPr/>
                    <a:lstStyle/>
                    <a:p>
                      <a:pPr algn="ctr">
                        <a:lnSpc>
                          <a:spcPct val="107000"/>
                        </a:lnSpc>
                        <a:spcAft>
                          <a:spcPts val="800"/>
                        </a:spcAft>
                      </a:pPr>
                      <a:r>
                        <a:rPr lang="en-GB" sz="900" b="1" dirty="0">
                          <a:solidFill>
                            <a:srgbClr val="FF0000"/>
                          </a:solidFill>
                        </a:rPr>
                        <a:t>80%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bl>
          </a:graphicData>
        </a:graphic>
      </p:graphicFrame>
      <p:graphicFrame>
        <p:nvGraphicFramePr>
          <p:cNvPr id="5" name="Table 4">
            <a:extLst>
              <a:ext uri="{FF2B5EF4-FFF2-40B4-BE49-F238E27FC236}">
                <a16:creationId xmlns:a16="http://schemas.microsoft.com/office/drawing/2014/main" id="{3C53CCE4-36F9-48FC-9340-BB4E81423FB1}"/>
              </a:ext>
            </a:extLst>
          </p:cNvPr>
          <p:cNvGraphicFramePr>
            <a:graphicFrameLocks noGrp="1"/>
          </p:cNvGraphicFramePr>
          <p:nvPr>
            <p:extLst>
              <p:ext uri="{D42A27DB-BD31-4B8C-83A1-F6EECF244321}">
                <p14:modId xmlns:p14="http://schemas.microsoft.com/office/powerpoint/2010/main" val="3972262061"/>
              </p:ext>
            </p:extLst>
          </p:nvPr>
        </p:nvGraphicFramePr>
        <p:xfrm>
          <a:off x="478472" y="3637722"/>
          <a:ext cx="8180387" cy="1416549"/>
        </p:xfrm>
        <a:graphic>
          <a:graphicData uri="http://schemas.openxmlformats.org/drawingml/2006/table">
            <a:tbl>
              <a:tblPr/>
              <a:tblGrid>
                <a:gridCol w="935587">
                  <a:extLst>
                    <a:ext uri="{9D8B030D-6E8A-4147-A177-3AD203B41FA5}">
                      <a16:colId xmlns:a16="http://schemas.microsoft.com/office/drawing/2014/main" val="20000"/>
                    </a:ext>
                  </a:extLst>
                </a:gridCol>
                <a:gridCol w="869616">
                  <a:extLst>
                    <a:ext uri="{9D8B030D-6E8A-4147-A177-3AD203B41FA5}">
                      <a16:colId xmlns:a16="http://schemas.microsoft.com/office/drawing/2014/main" val="20001"/>
                    </a:ext>
                  </a:extLst>
                </a:gridCol>
                <a:gridCol w="3415319">
                  <a:extLst>
                    <a:ext uri="{9D8B030D-6E8A-4147-A177-3AD203B41FA5}">
                      <a16:colId xmlns:a16="http://schemas.microsoft.com/office/drawing/2014/main" val="20002"/>
                    </a:ext>
                  </a:extLst>
                </a:gridCol>
                <a:gridCol w="1044082">
                  <a:extLst>
                    <a:ext uri="{9D8B030D-6E8A-4147-A177-3AD203B41FA5}">
                      <a16:colId xmlns:a16="http://schemas.microsoft.com/office/drawing/2014/main" val="20003"/>
                    </a:ext>
                  </a:extLst>
                </a:gridCol>
                <a:gridCol w="619987">
                  <a:extLst>
                    <a:ext uri="{9D8B030D-6E8A-4147-A177-3AD203B41FA5}">
                      <a16:colId xmlns:a16="http://schemas.microsoft.com/office/drawing/2014/main" val="20004"/>
                    </a:ext>
                  </a:extLst>
                </a:gridCol>
                <a:gridCol w="673129">
                  <a:extLst>
                    <a:ext uri="{9D8B030D-6E8A-4147-A177-3AD203B41FA5}">
                      <a16:colId xmlns:a16="http://schemas.microsoft.com/office/drawing/2014/main" val="20005"/>
                    </a:ext>
                  </a:extLst>
                </a:gridCol>
                <a:gridCol w="622667">
                  <a:extLst>
                    <a:ext uri="{9D8B030D-6E8A-4147-A177-3AD203B41FA5}">
                      <a16:colId xmlns:a16="http://schemas.microsoft.com/office/drawing/2014/main" val="20006"/>
                    </a:ext>
                  </a:extLst>
                </a:gridCol>
              </a:tblGrid>
              <a:tr h="277079">
                <a:tc gridSpan="7">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200" b="1" i="0" u="none" strike="noStrike" cap="none" normalizeH="0" baseline="0" dirty="0">
                          <a:ln>
                            <a:noFill/>
                          </a:ln>
                          <a:solidFill>
                            <a:srgbClr val="4F6228"/>
                          </a:solidFill>
                          <a:effectLst/>
                          <a:latin typeface="Calibri" pitchFamily="34" charset="0"/>
                          <a:ea typeface="ＭＳ Ｐゴシック" pitchFamily="34" charset="-128"/>
                        </a:rPr>
                        <a:t>Agenda item 19.1 SA WG1 Rel-19 CRs:</a:t>
                      </a:r>
                    </a:p>
                  </a:txBody>
                  <a:tcPr marL="45732" marR="45732" marT="45423" marB="4542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US"/>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412215">
                <a:tc rowSpan="3">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sz="1200" b="1" i="0" u="none" strike="noStrike" kern="1200" cap="none" normalizeH="0" baseline="0" dirty="0">
                          <a:ln>
                            <a:noFill/>
                          </a:ln>
                          <a:solidFill>
                            <a:srgbClr val="4F6228"/>
                          </a:solidFill>
                          <a:effectLst/>
                          <a:latin typeface="Calibri" panose="020F0502020204030204" pitchFamily="34" charset="0"/>
                          <a:ea typeface="ＭＳ Ｐゴシック" pitchFamily="34" charset="-128"/>
                          <a:cs typeface="+mn-cs"/>
                        </a:rPr>
                        <a:t>SP-241764</a:t>
                      </a:r>
                      <a:endParaRPr kumimoji="0" lang="en-GB" altLang="nl-NL" sz="1200" b="1" i="0" u="none" strike="noStrike" kern="1200" cap="none" normalizeH="0" baseline="0" dirty="0">
                        <a:ln>
                          <a:noFill/>
                        </a:ln>
                        <a:solidFill>
                          <a:srgbClr val="4F6228"/>
                        </a:solidFill>
                        <a:effectLst/>
                        <a:latin typeface="Calibri" panose="020F0502020204030204"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a:lnSpc>
                          <a:spcPct val="115000"/>
                        </a:lnSpc>
                        <a:spcAft>
                          <a:spcPts val="1000"/>
                        </a:spcAft>
                      </a:pPr>
                      <a:r>
                        <a:rPr lang="en-GB" sz="1100" b="0" i="0" u="none" strike="noStrike" kern="1200" dirty="0">
                          <a:solidFill>
                            <a:schemeClr val="tx1"/>
                          </a:solidFill>
                          <a:effectLst/>
                          <a:latin typeface="Calibri" panose="020F0502020204030204" pitchFamily="34" charset="0"/>
                          <a:ea typeface="+mn-ea"/>
                          <a:cs typeface="+mn-cs"/>
                        </a:rPr>
                        <a:t>S1-244788</a:t>
                      </a:r>
                      <a:endParaRPr lang="nl-NL" sz="1100" b="0" i="0" u="none" strike="noStrike" kern="1200" dirty="0">
                        <a:solidFill>
                          <a:schemeClr val="tx1"/>
                        </a:solidFill>
                        <a:effectLst/>
                        <a:latin typeface="Calibri" panose="020F0502020204030204" pitchFamily="34" charset="0"/>
                        <a:ea typeface="+mn-ea"/>
                        <a:cs typeface="+mn-cs"/>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1100" b="0" i="0" u="none" strike="noStrike" kern="1200" dirty="0">
                          <a:solidFill>
                            <a:schemeClr val="tx1"/>
                          </a:solidFill>
                          <a:effectLst/>
                          <a:latin typeface="Calibri" panose="020F0502020204030204" pitchFamily="34" charset="0"/>
                          <a:ea typeface="+mn-ea"/>
                          <a:cs typeface="+mn-cs"/>
                        </a:rPr>
                        <a:t>New use case: Train driver takes-over an Ad hoc Group Call from another than the default FRMCS device </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GB" sz="1100" b="0" i="0" u="none" strike="noStrike" kern="1200" dirty="0">
                          <a:solidFill>
                            <a:schemeClr val="tx1"/>
                          </a:solidFill>
                          <a:effectLst/>
                          <a:latin typeface="Calibri" panose="020F0502020204030204" pitchFamily="34" charset="0"/>
                          <a:ea typeface="+mn-ea"/>
                          <a:cs typeface="+mn-cs"/>
                        </a:rPr>
                        <a:t>FS_FRMCS_Ph6</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b"/>
                      <a:r>
                        <a:rPr lang="en-GB" sz="1100" b="0" i="0" u="none" strike="noStrike" kern="1200" dirty="0">
                          <a:solidFill>
                            <a:schemeClr val="tx1"/>
                          </a:solidFill>
                          <a:effectLst/>
                          <a:latin typeface="Calibri" panose="020F0502020204030204" pitchFamily="34" charset="0"/>
                          <a:ea typeface="+mn-ea"/>
                          <a:cs typeface="+mn-cs"/>
                        </a:rPr>
                        <a:t>22.989</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0036</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b"/>
                      <a:r>
                        <a:rPr lang="en-GB" sz="1100" b="0" i="0" u="none" strike="noStrike" kern="1200" dirty="0">
                          <a:solidFill>
                            <a:schemeClr val="tx1"/>
                          </a:solidFill>
                          <a:effectLst/>
                          <a:latin typeface="Calibri" panose="020F0502020204030204" pitchFamily="34" charset="0"/>
                          <a:ea typeface="+mn-ea"/>
                          <a:cs typeface="+mn-cs"/>
                        </a:rPr>
                        <a:t>Rel-20</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412215">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S1-244469</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1100" b="0" i="0" u="none" strike="noStrike" kern="1200" dirty="0">
                          <a:solidFill>
                            <a:schemeClr val="tx1"/>
                          </a:solidFill>
                          <a:effectLst/>
                          <a:latin typeface="Calibri" panose="020F0502020204030204" pitchFamily="34" charset="0"/>
                          <a:ea typeface="+mn-ea"/>
                          <a:cs typeface="+mn-cs"/>
                        </a:rPr>
                        <a:t>New use cases: Merging of two multi-train voice communications by the train driver </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GB" sz="1100" b="0" i="0" u="none" strike="noStrike" kern="1200" dirty="0">
                          <a:solidFill>
                            <a:schemeClr val="tx1"/>
                          </a:solidFill>
                          <a:effectLst/>
                          <a:latin typeface="Calibri" panose="020F0502020204030204" pitchFamily="34" charset="0"/>
                          <a:ea typeface="+mn-ea"/>
                          <a:cs typeface="+mn-cs"/>
                        </a:rPr>
                        <a:t>FS_FRMCS_Ph6</a:t>
                      </a:r>
                    </a:p>
                    <a:p>
                      <a:pPr marL="0" marR="0" lvl="0" indent="0" algn="l" defTabSz="914296" rtl="0" eaLnBrk="1" fontAlgn="b" latinLnBrk="0" hangingPunct="1">
                        <a:lnSpc>
                          <a:spcPct val="100000"/>
                        </a:lnSpc>
                        <a:spcBef>
                          <a:spcPts val="0"/>
                        </a:spcBef>
                        <a:spcAft>
                          <a:spcPts val="0"/>
                        </a:spcAft>
                        <a:buClrTx/>
                        <a:buSzTx/>
                        <a:buFontTx/>
                        <a:buNone/>
                        <a:tabLst/>
                        <a:defRPr/>
                      </a:pPr>
                      <a:endParaRPr lang="en-GB" sz="1100" b="0" i="0" u="none" strike="noStrike" kern="1200" dirty="0">
                        <a:solidFill>
                          <a:schemeClr val="tx1"/>
                        </a:solidFill>
                        <a:effectLst/>
                        <a:latin typeface="Calibri" panose="020F0502020204030204" pitchFamily="34" charset="0"/>
                        <a:ea typeface="+mn-ea"/>
                        <a:cs typeface="+mn-cs"/>
                      </a:endParaRP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GB" sz="1100" b="0" i="0" u="none" strike="noStrike" kern="1200" dirty="0">
                          <a:solidFill>
                            <a:schemeClr val="tx1"/>
                          </a:solidFill>
                          <a:effectLst/>
                          <a:latin typeface="Calibri" panose="020F0502020204030204" pitchFamily="34" charset="0"/>
                          <a:ea typeface="+mn-ea"/>
                          <a:cs typeface="+mn-cs"/>
                        </a:rPr>
                        <a:t>22.989</a:t>
                      </a:r>
                    </a:p>
                    <a:p>
                      <a:pPr algn="l" fontAlgn="b"/>
                      <a:endParaRPr lang="en-GB" sz="1100" b="0" i="0" u="none" strike="noStrike" kern="1200" dirty="0">
                        <a:solidFill>
                          <a:schemeClr val="tx1"/>
                        </a:solidFill>
                        <a:effectLst/>
                        <a:latin typeface="Calibri" panose="020F0502020204030204" pitchFamily="34" charset="0"/>
                        <a:ea typeface="+mn-ea"/>
                        <a:cs typeface="+mn-cs"/>
                      </a:endParaRP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0037</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GB" sz="1100" b="0" i="0" u="none" strike="noStrike" kern="1200" dirty="0">
                          <a:solidFill>
                            <a:schemeClr val="tx1"/>
                          </a:solidFill>
                          <a:effectLst/>
                          <a:latin typeface="Calibri" panose="020F0502020204030204" pitchFamily="34" charset="0"/>
                          <a:ea typeface="+mn-ea"/>
                          <a:cs typeface="+mn-cs"/>
                        </a:rPr>
                        <a:t>Rel-20</a:t>
                      </a:r>
                    </a:p>
                    <a:p>
                      <a:pPr algn="l" fontAlgn="b"/>
                      <a:endParaRPr lang="en-GB" sz="1100" b="0" i="0" u="none" strike="noStrike" kern="1200" dirty="0">
                        <a:solidFill>
                          <a:schemeClr val="tx1"/>
                        </a:solidFill>
                        <a:effectLst/>
                        <a:latin typeface="Calibri" panose="020F0502020204030204" pitchFamily="34" charset="0"/>
                        <a:ea typeface="+mn-ea"/>
                        <a:cs typeface="+mn-cs"/>
                      </a:endParaRP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494880363"/>
                  </a:ext>
                </a:extLst>
              </a:tr>
              <a:tr h="286030">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a:lnSpc>
                          <a:spcPct val="115000"/>
                        </a:lnSpc>
                        <a:spcAft>
                          <a:spcPts val="1000"/>
                        </a:spcAft>
                      </a:pPr>
                      <a:r>
                        <a:rPr lang="en-GB" sz="1100" b="0" i="0" u="none" strike="noStrike" kern="1200" dirty="0">
                          <a:solidFill>
                            <a:schemeClr val="tx1"/>
                          </a:solidFill>
                          <a:effectLst/>
                          <a:latin typeface="Calibri" panose="020F0502020204030204" pitchFamily="34" charset="0"/>
                          <a:ea typeface="+mn-ea"/>
                          <a:cs typeface="+mn-cs"/>
                        </a:rPr>
                        <a:t>S1-244787</a:t>
                      </a:r>
                      <a:endParaRPr lang="nl-NL" sz="1100" b="0" i="0" u="none" strike="noStrike" kern="1200" dirty="0">
                        <a:solidFill>
                          <a:schemeClr val="tx1"/>
                        </a:solidFill>
                        <a:effectLst/>
                        <a:latin typeface="Calibri" panose="020F0502020204030204" pitchFamily="34" charset="0"/>
                        <a:ea typeface="+mn-ea"/>
                        <a:cs typeface="+mn-cs"/>
                      </a:endParaRPr>
                    </a:p>
                  </a:txBody>
                  <a:tcPr marL="68580" marR="68580" marT="0"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1100" b="0" i="0" u="none" strike="noStrike" kern="1200" dirty="0">
                          <a:solidFill>
                            <a:schemeClr val="tx1"/>
                          </a:solidFill>
                          <a:effectLst/>
                          <a:latin typeface="Calibri" panose="020F0502020204030204" pitchFamily="34" charset="0"/>
                          <a:ea typeface="+mn-ea"/>
                          <a:cs typeface="+mn-cs"/>
                        </a:rPr>
                        <a:t>New use case: Availability status of a MC User</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GB" sz="1100" b="0" i="0" u="none" strike="noStrike" kern="1200" dirty="0">
                          <a:solidFill>
                            <a:schemeClr val="tx1"/>
                          </a:solidFill>
                          <a:effectLst/>
                          <a:latin typeface="Calibri" panose="020F0502020204030204" pitchFamily="34" charset="0"/>
                          <a:ea typeface="+mn-ea"/>
                          <a:cs typeface="+mn-cs"/>
                        </a:rPr>
                        <a:t>FS_FRMCS_Ph6</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296" rtl="0" eaLnBrk="1" fontAlgn="b" latinLnBrk="0" hangingPunct="1">
                        <a:lnSpc>
                          <a:spcPct val="100000"/>
                        </a:lnSpc>
                        <a:spcBef>
                          <a:spcPts val="0"/>
                        </a:spcBef>
                        <a:spcAft>
                          <a:spcPts val="0"/>
                        </a:spcAft>
                        <a:buClrTx/>
                        <a:buSzTx/>
                        <a:buFontTx/>
                        <a:buNone/>
                        <a:tabLst/>
                        <a:defRPr/>
                      </a:pPr>
                      <a:r>
                        <a:rPr lang="en-GB" sz="1100" b="0" i="0" u="none" strike="noStrike" kern="1200" dirty="0">
                          <a:solidFill>
                            <a:schemeClr val="tx1"/>
                          </a:solidFill>
                          <a:effectLst/>
                          <a:latin typeface="Calibri" panose="020F0502020204030204" pitchFamily="34" charset="0"/>
                          <a:ea typeface="+mn-ea"/>
                          <a:cs typeface="+mn-cs"/>
                        </a:rPr>
                        <a:t>22.989</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0038</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b"/>
                      <a:r>
                        <a:rPr lang="en-GB" sz="1100" b="0" i="0" u="none" strike="noStrike" kern="1200" dirty="0">
                          <a:solidFill>
                            <a:schemeClr val="tx1"/>
                          </a:solidFill>
                          <a:effectLst/>
                          <a:latin typeface="Calibri" panose="020F0502020204030204" pitchFamily="34" charset="0"/>
                          <a:ea typeface="+mn-ea"/>
                          <a:cs typeface="+mn-cs"/>
                        </a:rPr>
                        <a:t>Rel-20</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68632931"/>
                  </a:ext>
                </a:extLst>
              </a:tr>
            </a:tbl>
          </a:graphicData>
        </a:graphic>
      </p:graphicFrame>
    </p:spTree>
    <p:extLst>
      <p:ext uri="{BB962C8B-B14F-4D97-AF65-F5344CB8AC3E}">
        <p14:creationId xmlns:p14="http://schemas.microsoft.com/office/powerpoint/2010/main" val="89702936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US" altLang="en-US" b="1" dirty="0"/>
              <a:t>Energy as Service Criteria - Phase2</a:t>
            </a:r>
            <a:endParaRPr lang="en-GB" altLang="en-US" b="1" dirty="0"/>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446881" y="1726023"/>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spcAft>
                <a:spcPts val="600"/>
              </a:spcAft>
            </a:pPr>
            <a:r>
              <a:rPr lang="de-DE" altLang="de-DE" sz="1400" dirty="0"/>
              <a:t>Progress since previous SA meeting</a:t>
            </a:r>
            <a:endParaRPr lang="de-DE" altLang="de-DE" sz="1000" dirty="0"/>
          </a:p>
          <a:p>
            <a:pPr lvl="1">
              <a:spcBef>
                <a:spcPct val="0"/>
              </a:spcBef>
            </a:pPr>
            <a:r>
              <a:rPr lang="en-GB" sz="1200" dirty="0"/>
              <a:t> </a:t>
            </a:r>
            <a:r>
              <a:rPr lang="en-GB" sz="1200" b="1" i="1" dirty="0">
                <a:solidFill>
                  <a:srgbClr val="FF0000"/>
                </a:solidFill>
              </a:rPr>
              <a:t>TR sent for information in SP-241826 (TR in S1-244694, Cover page in S1-244034).</a:t>
            </a:r>
          </a:p>
          <a:p>
            <a:pPr lvl="1">
              <a:spcBef>
                <a:spcPct val="0"/>
              </a:spcBef>
            </a:pPr>
            <a:r>
              <a:rPr lang="en-GB" sz="1200" dirty="0"/>
              <a:t> TR generic sections updates: </a:t>
            </a:r>
            <a:r>
              <a:rPr lang="en-US" sz="1200" dirty="0"/>
              <a:t>Intro, overview, scope and definition sections updates, and overall quality cleanup</a:t>
            </a:r>
            <a:endParaRPr lang="en-GB" sz="1200" dirty="0"/>
          </a:p>
          <a:p>
            <a:pPr lvl="1">
              <a:spcBef>
                <a:spcPct val="0"/>
              </a:spcBef>
              <a:defRPr/>
            </a:pPr>
            <a:r>
              <a:rPr lang="en-GB" sz="1200" dirty="0"/>
              <a:t> </a:t>
            </a:r>
            <a:r>
              <a:rPr lang="en-US" sz="1200" dirty="0"/>
              <a:t>Resolved 10 ENs in existing use cases</a:t>
            </a:r>
          </a:p>
          <a:p>
            <a:pPr marL="450850" lvl="1" indent="-106363">
              <a:spcBef>
                <a:spcPct val="0"/>
              </a:spcBef>
              <a:spcAft>
                <a:spcPts val="600"/>
              </a:spcAft>
              <a:defRPr/>
            </a:pPr>
            <a:r>
              <a:rPr lang="en-US" sz="1200" dirty="0"/>
              <a:t>1 new use case agreed: Notifying UEs about network energy-related characteristics. </a:t>
            </a:r>
          </a:p>
          <a:p>
            <a:pPr marL="450850" lvl="1" indent="-106363">
              <a:spcBef>
                <a:spcPct val="0"/>
              </a:spcBef>
              <a:spcAft>
                <a:spcPts val="600"/>
              </a:spcAft>
              <a:defRPr/>
            </a:pPr>
            <a:r>
              <a:rPr lang="en-US" altLang="zh-CN" sz="1200" dirty="0"/>
              <a:t>Started consolidation of potential requirements</a:t>
            </a:r>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358775" lvl="1" indent="92075"/>
            <a:r>
              <a:rPr lang="en-US" sz="1200" dirty="0"/>
              <a:t> SA1#108: </a:t>
            </a:r>
          </a:p>
          <a:p>
            <a:pPr marL="809625" lvl="2"/>
            <a:r>
              <a:rPr lang="en-US" sz="1050" dirty="0"/>
              <a:t>No new use cases</a:t>
            </a:r>
          </a:p>
          <a:p>
            <a:pPr marL="809625" lvl="2"/>
            <a:r>
              <a:rPr lang="en-US" sz="1050" dirty="0"/>
              <a:t>Resolution of remaining Editor’s notes (2)</a:t>
            </a:r>
          </a:p>
          <a:p>
            <a:pPr marL="809625" lvl="2"/>
            <a:r>
              <a:rPr lang="en-US" sz="1050" dirty="0" err="1"/>
              <a:t>Finalise</a:t>
            </a:r>
            <a:r>
              <a:rPr lang="en-US" sz="1050" dirty="0"/>
              <a:t> consolidation of potential requirements</a:t>
            </a:r>
          </a:p>
          <a:p>
            <a:pPr marL="809625" lvl="2"/>
            <a:r>
              <a:rPr lang="en-US" sz="1050" dirty="0"/>
              <a:t>Conclusions and agreement on proposed follow-up work</a:t>
            </a:r>
          </a:p>
          <a:p>
            <a:pPr marL="536575" lvl="1"/>
            <a:endParaRPr lang="nl-NL" sz="800" dirty="0"/>
          </a:p>
          <a:p>
            <a:pPr lvl="1" indent="0">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162524000"/>
              </p:ext>
            </p:extLst>
          </p:nvPr>
        </p:nvGraphicFramePr>
        <p:xfrm>
          <a:off x="443548" y="998982"/>
          <a:ext cx="8180388" cy="600710"/>
        </p:xfrm>
        <a:graphic>
          <a:graphicData uri="http://schemas.openxmlformats.org/drawingml/2006/table">
            <a:tbl>
              <a:tblPr firstRow="1" firstCol="1" bandRow="1">
                <a:tableStyleId>{F5AB1C69-6EDB-4FF4-983F-18BD219EF322}</a:tableStyleId>
              </a:tblPr>
              <a:tblGrid>
                <a:gridCol w="576869">
                  <a:extLst>
                    <a:ext uri="{9D8B030D-6E8A-4147-A177-3AD203B41FA5}">
                      <a16:colId xmlns:a16="http://schemas.microsoft.com/office/drawing/2014/main" val="20000"/>
                    </a:ext>
                  </a:extLst>
                </a:gridCol>
                <a:gridCol w="2707033">
                  <a:extLst>
                    <a:ext uri="{9D8B030D-6E8A-4147-A177-3AD203B41FA5}">
                      <a16:colId xmlns:a16="http://schemas.microsoft.com/office/drawing/2014/main" val="20001"/>
                    </a:ext>
                  </a:extLst>
                </a:gridCol>
                <a:gridCol w="1211327">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algn="ctr" fontAlgn="t"/>
                      <a:r>
                        <a:rPr lang="en-GB" sz="1000" b="0" i="0" u="none" strike="noStrike" dirty="0">
                          <a:solidFill>
                            <a:srgbClr val="000000"/>
                          </a:solidFill>
                          <a:effectLst/>
                          <a:latin typeface="Arial" panose="020B0604020202020204" pitchFamily="34" charset="0"/>
                        </a:rPr>
                        <a:t>1030044</a:t>
                      </a:r>
                    </a:p>
                  </a:txBody>
                  <a:tcPr marL="9525" marR="9525" marT="9525" marB="0" anchor="ctr"/>
                </a:tc>
                <a:tc>
                  <a:txBody>
                    <a:bodyPr/>
                    <a:lstStyle/>
                    <a:p>
                      <a:pPr algn="l" fontAlgn="t"/>
                      <a:r>
                        <a:rPr lang="en-GB" sz="1100" b="0" i="1" u="none" strike="noStrike" dirty="0">
                          <a:solidFill>
                            <a:srgbClr val="0000FF"/>
                          </a:solidFill>
                          <a:effectLst/>
                          <a:latin typeface="Arial" panose="020B0604020202020204" pitchFamily="34" charset="0"/>
                        </a:rPr>
                        <a:t> </a:t>
                      </a:r>
                      <a:r>
                        <a:rPr lang="en-US" sz="1100" b="0" i="1" u="none" strike="noStrike" dirty="0">
                          <a:solidFill>
                            <a:srgbClr val="0000FF"/>
                          </a:solidFill>
                          <a:effectLst/>
                          <a:latin typeface="Arial" panose="020B0604020202020204" pitchFamily="34" charset="0"/>
                        </a:rPr>
                        <a:t>Study on Energy Efficiency as Service Criteria Ph2</a:t>
                      </a:r>
                      <a:endParaRPr lang="en-GB" sz="1100" b="0" i="1" u="none" strike="noStrike" dirty="0">
                        <a:solidFill>
                          <a:srgbClr val="0000FF"/>
                        </a:solidFill>
                        <a:effectLst/>
                        <a:latin typeface="Arial" panose="020B0604020202020204" pitchFamily="34" charset="0"/>
                      </a:endParaRP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FS_EnergyServ_Ph2</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03/03/2025</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55</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3">
                            <a:extLst>
                              <a:ext uri="{A12FA001-AC4F-418D-AE19-62706E023703}">
                                <ahyp:hlinkClr xmlns:ahyp="http://schemas.microsoft.com/office/drawing/2018/hyperlinkcolor" val="tx"/>
                              </a:ext>
                            </a:extLst>
                          </a:hlinkClick>
                        </a:rPr>
                        <a:t>SP-240</a:t>
                      </a:r>
                      <a:r>
                        <a:rPr lang="en-GB" sz="900" b="0" i="0" u="sng" strike="noStrike" dirty="0">
                          <a:solidFill>
                            <a:srgbClr val="0563C1"/>
                          </a:solidFill>
                          <a:effectLst/>
                          <a:latin typeface="Calibri" panose="020F0502020204030204" pitchFamily="34" charset="0"/>
                        </a:rPr>
                        <a:t>200</a:t>
                      </a:r>
                    </a:p>
                  </a:txBody>
                  <a:tcPr marL="7144" marR="7144" marT="7144" marB="0" anchor="ctr"/>
                </a:tc>
                <a:tc>
                  <a:txBody>
                    <a:bodyPr/>
                    <a:lstStyle/>
                    <a:p>
                      <a:pPr algn="ctr">
                        <a:lnSpc>
                          <a:spcPct val="107000"/>
                        </a:lnSpc>
                        <a:spcAft>
                          <a:spcPts val="800"/>
                        </a:spcAft>
                      </a:pPr>
                      <a:r>
                        <a:rPr lang="en-GB" sz="900" b="1" dirty="0">
                          <a:solidFill>
                            <a:srgbClr val="FF0000"/>
                          </a:solidFill>
                        </a:rPr>
                        <a:t>75%</a:t>
                      </a:r>
                      <a:endParaRPr lang="en-GB" sz="800" b="1" dirty="0">
                        <a:solidFill>
                          <a:srgbClr val="FF0000"/>
                        </a:solidFill>
                      </a:endParaRPr>
                    </a:p>
                  </a:txBody>
                  <a:tcPr marL="27002" marR="27002" marT="0" marB="0" anchor="ctr"/>
                </a:tc>
                <a:tc>
                  <a:txBody>
                    <a:bodyPr/>
                    <a:lstStyle/>
                    <a:p>
                      <a:pPr algn="ctr" fontAlgn="ctr"/>
                      <a:r>
                        <a:rPr lang="en-GB" sz="800" b="0" i="0" u="none" strike="noStrike" kern="1200" dirty="0">
                          <a:solidFill>
                            <a:srgbClr val="FF0000"/>
                          </a:solidFill>
                          <a:effectLst/>
                          <a:latin typeface="Arial" panose="020B0604020202020204" pitchFamily="34" charset="0"/>
                          <a:ea typeface="+mn-ea"/>
                          <a:cs typeface="+mn-cs"/>
                        </a:rPr>
                        <a:t>TR sent for information</a:t>
                      </a:r>
                    </a:p>
                  </a:txBody>
                  <a:tcPr marL="9525" marR="9525" marT="9519"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82001704"/>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b="1" dirty="0"/>
              <a:t>Satellite access - Phase 4</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443548" y="1660978"/>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spcAft>
                <a:spcPts val="300"/>
              </a:spcAft>
            </a:pPr>
            <a:r>
              <a:rPr lang="de-DE" altLang="de-DE" sz="1400" dirty="0"/>
              <a:t>Progress since previous SA meeting</a:t>
            </a:r>
            <a:endParaRPr lang="de-DE" altLang="de-DE" sz="1000" dirty="0"/>
          </a:p>
          <a:p>
            <a:pPr marL="541338" lvl="1">
              <a:spcBef>
                <a:spcPct val="0"/>
              </a:spcBef>
            </a:pPr>
            <a:r>
              <a:rPr lang="de-DE" altLang="de-DE" sz="1100" b="1" i="1" dirty="0">
                <a:solidFill>
                  <a:srgbClr val="FF0000"/>
                </a:solidFill>
              </a:rPr>
              <a:t> Revised SID in SP-241824 (S1-244760). </a:t>
            </a:r>
            <a:r>
              <a:rPr lang="de-DE" sz="1100" b="1" i="1" dirty="0">
                <a:solidFill>
                  <a:srgbClr val="FF0000"/>
                </a:solidFill>
              </a:rPr>
              <a:t>T</a:t>
            </a:r>
            <a:r>
              <a:rPr lang="en-GB" sz="1100" b="1" i="1" dirty="0">
                <a:solidFill>
                  <a:srgbClr val="FF0000"/>
                </a:solidFill>
              </a:rPr>
              <a:t>R sent for information in SP-241825 (TR in S1-244695, Cover page in S1-244893). </a:t>
            </a:r>
          </a:p>
          <a:p>
            <a:pPr marL="538163" lvl="1">
              <a:spcBef>
                <a:spcPct val="0"/>
              </a:spcBef>
            </a:pPr>
            <a:r>
              <a:rPr lang="en-US" sz="1100" dirty="0"/>
              <a:t> Agreed 4 New use cases &amp; potential requirements</a:t>
            </a:r>
          </a:p>
          <a:p>
            <a:pPr marL="538163" lvl="1">
              <a:spcBef>
                <a:spcPct val="0"/>
              </a:spcBef>
            </a:pPr>
            <a:r>
              <a:rPr lang="en-US" sz="1100" dirty="0"/>
              <a:t> Agreed 13 Updates of existing use cases including potential requirements and KPIs &amp; cleaning up</a:t>
            </a:r>
          </a:p>
          <a:p>
            <a:pPr marL="538163" lvl="1">
              <a:spcBef>
                <a:spcPct val="0"/>
              </a:spcBef>
            </a:pPr>
            <a:r>
              <a:rPr lang="en-US" sz="1100" dirty="0"/>
              <a:t> Agreed scope, updates of overview and terms</a:t>
            </a:r>
          </a:p>
          <a:p>
            <a:pPr marL="538163" lvl="1">
              <a:spcBef>
                <a:spcPct val="0"/>
              </a:spcBef>
            </a:pPr>
            <a:r>
              <a:rPr lang="en-US" sz="1100" dirty="0"/>
              <a:t> Consolidation of potential requirements started with 2 use cases (i.e. IMS voice call using GEO satellite, Resilient notification) already consolidated.</a:t>
            </a:r>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 </a:t>
            </a:r>
            <a:r>
              <a:rPr lang="en-US" sz="1100" dirty="0"/>
              <a:t>SA1#109 (Feb ‘25)</a:t>
            </a:r>
          </a:p>
          <a:p>
            <a:pPr marL="993775" lvl="2"/>
            <a:r>
              <a:rPr lang="en-US" sz="1000" dirty="0"/>
              <a:t>Updates/addition of potential requirements </a:t>
            </a:r>
          </a:p>
          <a:p>
            <a:pPr marL="993775" lvl="2"/>
            <a:r>
              <a:rPr lang="en-US" sz="1000" dirty="0"/>
              <a:t>End of consolidation &amp; Update of conclusion</a:t>
            </a:r>
          </a:p>
          <a:p>
            <a:pPr marL="993775" lvl="2"/>
            <a:r>
              <a:rPr lang="en-US" sz="1000" dirty="0"/>
              <a:t>Final clean up</a:t>
            </a:r>
          </a:p>
          <a:p>
            <a:pPr marL="993775" lvl="2"/>
            <a:r>
              <a:rPr lang="en-US" sz="1000" dirty="0"/>
              <a:t>TR sent for approval to SA (SID 100% complete</a:t>
            </a: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185174974"/>
              </p:ext>
            </p:extLst>
          </p:nvPr>
        </p:nvGraphicFramePr>
        <p:xfrm>
          <a:off x="443548" y="998981"/>
          <a:ext cx="8235079" cy="602361"/>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302686">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99675">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1000" b="0" i="0" u="none" strike="noStrike" kern="1200" dirty="0">
                          <a:solidFill>
                            <a:srgbClr val="000000"/>
                          </a:solidFill>
                          <a:effectLst/>
                          <a:latin typeface="Arial" panose="020B0604020202020204" pitchFamily="34" charset="0"/>
                          <a:ea typeface="+mn-ea"/>
                          <a:cs typeface="+mn-cs"/>
                        </a:rPr>
                        <a:t>1030042</a:t>
                      </a:r>
                      <a:endParaRPr lang="en-GB" sz="1000" b="0" i="0" u="none" strike="noStrike" kern="1200" dirty="0">
                        <a:solidFill>
                          <a:srgbClr val="000000"/>
                        </a:solidFill>
                        <a:effectLst/>
                        <a:latin typeface="Arial" panose="020B0604020202020204" pitchFamily="34" charset="0"/>
                        <a:ea typeface="+mn-ea"/>
                        <a:cs typeface="+mn-cs"/>
                      </a:endParaRPr>
                    </a:p>
                  </a:txBody>
                  <a:tcPr marL="45720" marR="45720" anchor="ctr"/>
                </a:tc>
                <a:tc>
                  <a:txBody>
                    <a:bodyPr/>
                    <a:lstStyle/>
                    <a:p>
                      <a:pPr algn="l" fontAlgn="t"/>
                      <a:r>
                        <a:rPr lang="en-GB" sz="1100" b="0" i="1" u="none" strike="noStrike" dirty="0">
                          <a:solidFill>
                            <a:srgbClr val="0000FF"/>
                          </a:solidFill>
                          <a:effectLst/>
                          <a:latin typeface="Arial" panose="020B0604020202020204" pitchFamily="34" charset="0"/>
                        </a:rPr>
                        <a:t> </a:t>
                      </a:r>
                      <a:r>
                        <a:rPr lang="en-US" sz="1100" b="0" i="1" u="none" strike="noStrike" dirty="0">
                          <a:solidFill>
                            <a:srgbClr val="0000FF"/>
                          </a:solidFill>
                          <a:effectLst/>
                          <a:latin typeface="Arial" panose="020B0604020202020204" pitchFamily="34" charset="0"/>
                        </a:rPr>
                        <a:t>Study on satellite access - Phase 4</a:t>
                      </a:r>
                      <a:endParaRPr lang="en-GB" sz="1100" b="0" i="1" u="none" strike="noStrike" dirty="0">
                        <a:solidFill>
                          <a:srgbClr val="0000FF"/>
                        </a:solidFill>
                        <a:effectLst/>
                        <a:latin typeface="Arial" panose="020B0604020202020204" pitchFamily="34" charset="0"/>
                      </a:endParaRP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FS_5GSAT_Ph4	</a:t>
                      </a:r>
                    </a:p>
                  </a:txBody>
                  <a:tcPr marL="9525" marR="9525" marT="9525" marB="0" anchor="ctr"/>
                </a:tc>
                <a:tc>
                  <a:txBody>
                    <a:bodyPr/>
                    <a:lstStyle/>
                    <a:p>
                      <a:pPr algn="ctr" fontAlgn="t"/>
                      <a:r>
                        <a:rPr lang="en-GB" sz="900" b="1" i="0" u="none" strike="noStrike" dirty="0">
                          <a:solidFill>
                            <a:srgbClr val="FF0000"/>
                          </a:solidFill>
                          <a:effectLst/>
                          <a:latin typeface="Arial" panose="020B0604020202020204" pitchFamily="34" charset="0"/>
                        </a:rPr>
                        <a:t>03/03/2025</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60</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rPr>
                        <a:t>SP-240198</a:t>
                      </a:r>
                    </a:p>
                  </a:txBody>
                  <a:tcPr marL="7144" marR="7144" marT="7144" marB="0" anchor="ctr"/>
                </a:tc>
                <a:tc>
                  <a:txBody>
                    <a:bodyPr/>
                    <a:lstStyle/>
                    <a:p>
                      <a:pPr algn="ctr">
                        <a:lnSpc>
                          <a:spcPct val="107000"/>
                        </a:lnSpc>
                        <a:spcAft>
                          <a:spcPts val="800"/>
                        </a:spcAft>
                      </a:pPr>
                      <a:r>
                        <a:rPr lang="en-GB" sz="900" b="1" dirty="0">
                          <a:solidFill>
                            <a:srgbClr val="FF0000"/>
                          </a:solidFill>
                        </a:rPr>
                        <a:t>80%</a:t>
                      </a:r>
                      <a:endParaRPr lang="en-GB" sz="800" b="1" dirty="0">
                        <a:solidFill>
                          <a:srgbClr val="FF0000"/>
                        </a:solidFill>
                      </a:endParaRPr>
                    </a:p>
                  </a:txBody>
                  <a:tcPr marL="27002" marR="27002" marT="0" marB="0" anchor="ctr"/>
                </a:tc>
                <a:tc>
                  <a:txBody>
                    <a:bodyPr/>
                    <a:lstStyle/>
                    <a:p>
                      <a:pPr algn="ctr" fontAlgn="ctr"/>
                      <a:r>
                        <a:rPr lang="en-GB" sz="800" b="0" i="0" u="none" strike="noStrike" kern="1200" dirty="0">
                          <a:solidFill>
                            <a:srgbClr val="FF0000"/>
                          </a:solidFill>
                          <a:effectLst/>
                          <a:latin typeface="Arial" panose="020B0604020202020204" pitchFamily="34" charset="0"/>
                          <a:ea typeface="+mn-ea"/>
                          <a:cs typeface="+mn-cs"/>
                        </a:rPr>
                        <a:t>Revised SID,. TR sent for information</a:t>
                      </a:r>
                    </a:p>
                  </a:txBody>
                  <a:tcPr marL="9525" marR="9525" marT="9519"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1251928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155E8-9FA3-7C8D-241B-7BA9E410B38F}"/>
              </a:ext>
            </a:extLst>
          </p:cNvPr>
          <p:cNvSpPr>
            <a:spLocks noGrp="1"/>
          </p:cNvSpPr>
          <p:nvPr>
            <p:ph type="ctrTitle"/>
          </p:nvPr>
        </p:nvSpPr>
        <p:spPr>
          <a:xfrm>
            <a:off x="722313" y="1927226"/>
            <a:ext cx="7772400" cy="1101725"/>
          </a:xfrm>
        </p:spPr>
        <p:txBody>
          <a:bodyPr>
            <a:normAutofit fontScale="92500"/>
          </a:bodyPr>
          <a:lstStyle/>
          <a:p>
            <a:pPr>
              <a:defRPr/>
            </a:pPr>
            <a:r>
              <a:rPr lang="en-GB" sz="4050" b="1" i="1" dirty="0">
                <a:effectLst>
                  <a:outerShdw blurRad="38100" dist="38100" dir="2700000" algn="tl">
                    <a:srgbClr val="C0C0C0"/>
                  </a:outerShdw>
                </a:effectLst>
                <a:ea typeface="ＭＳ Ｐゴシック" charset="0"/>
              </a:rPr>
              <a:t>Short Summary</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D4632-E0AB-4182-B92F-77022DC250F1}"/>
              </a:ext>
            </a:extLst>
          </p:cNvPr>
          <p:cNvSpPr>
            <a:spLocks noGrp="1"/>
          </p:cNvSpPr>
          <p:nvPr>
            <p:ph type="ctrTitle"/>
          </p:nvPr>
        </p:nvSpPr>
        <p:spPr>
          <a:xfrm>
            <a:off x="722313" y="1927225"/>
            <a:ext cx="7772400" cy="1101725"/>
          </a:xfrm>
        </p:spPr>
        <p:txBody>
          <a:bodyPr>
            <a:normAutofit fontScale="90000"/>
          </a:bodyPr>
          <a:lstStyle/>
          <a:p>
            <a:pPr>
              <a:defRPr/>
            </a:pPr>
            <a:r>
              <a:rPr lang="en-US" sz="4000" b="1" i="1" dirty="0">
                <a:effectLst>
                  <a:outerShdw blurRad="38100" dist="38100" dir="2700000" algn="tl">
                    <a:srgbClr val="C0C0C0"/>
                  </a:outerShdw>
                </a:effectLst>
                <a:ea typeface="ＭＳ Ｐゴシック" charset="0"/>
              </a:rPr>
              <a:t>Rel-20</a:t>
            </a:r>
            <a:br>
              <a:rPr lang="en-US" sz="4000" b="1" i="1" dirty="0">
                <a:effectLst>
                  <a:outerShdw blurRad="38100" dist="38100" dir="2700000" algn="tl">
                    <a:srgbClr val="C0C0C0"/>
                  </a:outerShdw>
                </a:effectLst>
                <a:ea typeface="ＭＳ Ｐゴシック" charset="0"/>
              </a:rPr>
            </a:br>
            <a:r>
              <a:rPr lang="en-US" sz="4000" b="1" i="1" dirty="0">
                <a:effectLst>
                  <a:outerShdw blurRad="38100" dist="38100" dir="2700000" algn="tl">
                    <a:srgbClr val="C0C0C0"/>
                  </a:outerShdw>
                </a:effectLst>
                <a:ea typeface="ＭＳ Ｐゴシック" charset="0"/>
              </a:rPr>
              <a:t>5G Advanced Normative</a:t>
            </a:r>
            <a:endParaRPr lang="en-GB" sz="4000" b="1" i="1" dirty="0">
              <a:effectLst>
                <a:outerShdw blurRad="38100" dist="38100" dir="2700000" algn="tl">
                  <a:srgbClr val="C0C0C0"/>
                </a:outerShdw>
              </a:effectLst>
              <a:ea typeface="ＭＳ Ｐゴシック" charset="0"/>
            </a:endParaRPr>
          </a:p>
        </p:txBody>
      </p:sp>
    </p:spTree>
    <p:extLst>
      <p:ext uri="{BB962C8B-B14F-4D97-AF65-F5344CB8AC3E}">
        <p14:creationId xmlns:p14="http://schemas.microsoft.com/office/powerpoint/2010/main" val="3535576290"/>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b="1" dirty="0"/>
              <a:t>Satellite access - Phase 4</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443548" y="1660978"/>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spcAft>
                <a:spcPts val="300"/>
              </a:spcAft>
            </a:pPr>
            <a:r>
              <a:rPr lang="de-DE" altLang="de-DE" sz="1400" dirty="0"/>
              <a:t>Progress since previous SA meeting</a:t>
            </a:r>
            <a:endParaRPr lang="de-DE" altLang="de-DE" sz="1000" dirty="0"/>
          </a:p>
          <a:p>
            <a:pPr marL="541338" lvl="1">
              <a:spcBef>
                <a:spcPct val="0"/>
              </a:spcBef>
            </a:pPr>
            <a:r>
              <a:rPr lang="de-DE" altLang="de-DE" sz="1050" dirty="0"/>
              <a:t> </a:t>
            </a:r>
            <a:r>
              <a:rPr lang="de-DE" altLang="de-DE" sz="1100" b="1" i="1" dirty="0">
                <a:solidFill>
                  <a:srgbClr val="FF0000"/>
                </a:solidFill>
              </a:rPr>
              <a:t>Normative WID in SP-241822 (S1-244772).</a:t>
            </a:r>
            <a:endParaRPr lang="en-GB" sz="1100" b="1" i="1" dirty="0">
              <a:solidFill>
                <a:srgbClr val="FF0000"/>
              </a:solidFill>
            </a:endParaRPr>
          </a:p>
          <a:p>
            <a:pPr marL="538163" lvl="1">
              <a:spcBef>
                <a:spcPct val="0"/>
              </a:spcBef>
            </a:pPr>
            <a:r>
              <a:rPr lang="en-US" sz="1100" dirty="0"/>
              <a:t> Using the consolidated potential requirements captured in TR 22.887 as baseline, the objective of this work item is to introduce normative service requirements related to the 5G system with satellite access for</a:t>
            </a:r>
          </a:p>
          <a:p>
            <a:pPr marL="538163" lvl="1" indent="0">
              <a:spcBef>
                <a:spcPct val="0"/>
              </a:spcBef>
              <a:buNone/>
            </a:pPr>
            <a:r>
              <a:rPr lang="en-US" sz="1100" dirty="0"/>
              <a:t>	- IMS voice call using GEO satellite access</a:t>
            </a:r>
          </a:p>
          <a:p>
            <a:pPr marL="538163" lvl="1" indent="0">
              <a:spcBef>
                <a:spcPct val="0"/>
              </a:spcBef>
              <a:buNone/>
            </a:pPr>
            <a:r>
              <a:rPr lang="en-US" sz="1100" dirty="0"/>
              <a:t>	- Resilient notification</a:t>
            </a:r>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536575" lvl="1"/>
            <a:r>
              <a:rPr lang="en-US" sz="1000" dirty="0"/>
              <a:t> </a:t>
            </a:r>
            <a:r>
              <a:rPr lang="en-US" sz="1100" dirty="0"/>
              <a:t>SA1#109 (Feb ‘25)</a:t>
            </a:r>
          </a:p>
          <a:p>
            <a:pPr marL="893763" lvl="3"/>
            <a:r>
              <a:rPr lang="en-US" sz="1000" dirty="0"/>
              <a:t>Normative work including CRs for 22.261 for topics already covered by the WID</a:t>
            </a:r>
          </a:p>
          <a:p>
            <a:pPr marL="893763" lvl="3"/>
            <a:r>
              <a:rPr lang="en-US" sz="1000" dirty="0"/>
              <a:t>Update of WID for other topics</a:t>
            </a:r>
          </a:p>
          <a:p>
            <a:pPr marL="538163" lvl="1" indent="0">
              <a:spcBef>
                <a:spcPct val="0"/>
              </a:spcBef>
              <a:buNone/>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768600645"/>
              </p:ext>
            </p:extLst>
          </p:nvPr>
        </p:nvGraphicFramePr>
        <p:xfrm>
          <a:off x="443548" y="998981"/>
          <a:ext cx="8235079" cy="602361"/>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302686">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99675">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1000" b="0" i="0" u="none" strike="noStrike" kern="1200" dirty="0">
                          <a:solidFill>
                            <a:srgbClr val="000000"/>
                          </a:solidFill>
                          <a:effectLst/>
                          <a:latin typeface="Arial" panose="020B0604020202020204" pitchFamily="34" charset="0"/>
                          <a:ea typeface="+mn-ea"/>
                          <a:cs typeface="+mn-cs"/>
                        </a:rPr>
                        <a:t>new</a:t>
                      </a:r>
                      <a:endParaRPr lang="en-GB" sz="1000" b="0" i="0" u="none" strike="noStrike" kern="1200" dirty="0">
                        <a:solidFill>
                          <a:srgbClr val="000000"/>
                        </a:solidFill>
                        <a:effectLst/>
                        <a:latin typeface="Arial" panose="020B0604020202020204" pitchFamily="34" charset="0"/>
                        <a:ea typeface="+mn-ea"/>
                        <a:cs typeface="+mn-cs"/>
                      </a:endParaRPr>
                    </a:p>
                  </a:txBody>
                  <a:tcPr marL="45720" marR="45720" anchor="ctr"/>
                </a:tc>
                <a:tc>
                  <a:txBody>
                    <a:bodyPr/>
                    <a:lstStyle/>
                    <a:p>
                      <a:pPr algn="l" fontAlgn="t"/>
                      <a:r>
                        <a:rPr lang="en-US" sz="1100" b="0" i="1" u="none" strike="noStrike" dirty="0">
                          <a:solidFill>
                            <a:srgbClr val="0000FF"/>
                          </a:solidFill>
                          <a:effectLst/>
                          <a:latin typeface="Arial" panose="020B0604020202020204" pitchFamily="34" charset="0"/>
                        </a:rPr>
                        <a:t>Satellite access - Phase 4</a:t>
                      </a:r>
                      <a:endParaRPr lang="en-GB" sz="1100" b="0" i="1" u="none" strike="noStrike" dirty="0">
                        <a:solidFill>
                          <a:srgbClr val="0000FF"/>
                        </a:solidFill>
                        <a:effectLst/>
                        <a:latin typeface="Arial" panose="020B0604020202020204" pitchFamily="34" charset="0"/>
                      </a:endParaRP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5GSAT_Ph4	</a:t>
                      </a:r>
                    </a:p>
                  </a:txBody>
                  <a:tcPr marL="9525" marR="9525" marT="9525" marB="0" anchor="ctr"/>
                </a:tc>
                <a:tc>
                  <a:txBody>
                    <a:bodyPr/>
                    <a:lstStyle/>
                    <a:p>
                      <a:pPr algn="ctr" fontAlgn="t"/>
                      <a:r>
                        <a:rPr lang="en-GB" sz="900" b="1" i="0" u="none" strike="noStrike" dirty="0">
                          <a:solidFill>
                            <a:srgbClr val="FF0000"/>
                          </a:solidFill>
                          <a:effectLst/>
                          <a:latin typeface="Arial" panose="020B0604020202020204" pitchFamily="34" charset="0"/>
                        </a:rPr>
                        <a:t>03/03/2025</a:t>
                      </a:r>
                    </a:p>
                  </a:txBody>
                  <a:tcPr marL="9525" marR="9525" marT="9525" marB="0" anchor="ctr"/>
                </a:tc>
                <a:tc>
                  <a:txBody>
                    <a:bodyPr/>
                    <a:lstStyle/>
                    <a:p>
                      <a:pPr algn="ctr" fontAlgn="t"/>
                      <a:r>
                        <a:rPr lang="nl-NL"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rPr>
                        <a:t>SP-241822</a:t>
                      </a:r>
                    </a:p>
                  </a:txBody>
                  <a:tcPr marL="7144" marR="7144" marT="7144" marB="0" anchor="ctr"/>
                </a:tc>
                <a:tc>
                  <a:txBody>
                    <a:bodyPr/>
                    <a:lstStyle/>
                    <a:p>
                      <a:pPr algn="ctr">
                        <a:lnSpc>
                          <a:spcPct val="107000"/>
                        </a:lnSpc>
                        <a:spcAft>
                          <a:spcPts val="800"/>
                        </a:spcAft>
                      </a:pPr>
                      <a:r>
                        <a:rPr lang="en-GB" sz="900" b="1" dirty="0">
                          <a:solidFill>
                            <a:srgbClr val="FF0000"/>
                          </a:solidFill>
                        </a:rPr>
                        <a:t>0%</a:t>
                      </a:r>
                      <a:endParaRPr lang="en-GB" sz="800" b="1" dirty="0">
                        <a:solidFill>
                          <a:srgbClr val="FF0000"/>
                        </a:solidFill>
                      </a:endParaRPr>
                    </a:p>
                  </a:txBody>
                  <a:tcPr marL="27002" marR="27002" marT="0" marB="0" anchor="ctr"/>
                </a:tc>
                <a:tc>
                  <a:txBody>
                    <a:bodyPr/>
                    <a:lstStyle/>
                    <a:p>
                      <a:pPr algn="ctr" fontAlgn="ctr"/>
                      <a:r>
                        <a:rPr lang="en-GB" sz="800" b="0" i="0" u="none" strike="noStrike" kern="1200" dirty="0">
                          <a:solidFill>
                            <a:srgbClr val="FF0000"/>
                          </a:solidFill>
                          <a:effectLst/>
                          <a:latin typeface="Arial" panose="020B0604020202020204" pitchFamily="34" charset="0"/>
                          <a:ea typeface="+mn-ea"/>
                          <a:cs typeface="+mn-cs"/>
                        </a:rPr>
                        <a:t>New WID</a:t>
                      </a:r>
                    </a:p>
                  </a:txBody>
                  <a:tcPr marL="9525" marR="9525" marT="9519"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635502366"/>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D4632-E0AB-4182-B92F-77022DC250F1}"/>
              </a:ext>
            </a:extLst>
          </p:cNvPr>
          <p:cNvSpPr>
            <a:spLocks noGrp="1"/>
          </p:cNvSpPr>
          <p:nvPr>
            <p:ph type="ctrTitle"/>
          </p:nvPr>
        </p:nvSpPr>
        <p:spPr>
          <a:xfrm>
            <a:off x="722313" y="1927225"/>
            <a:ext cx="7772400" cy="1101725"/>
          </a:xfrm>
        </p:spPr>
        <p:txBody>
          <a:bodyPr>
            <a:normAutofit fontScale="90000"/>
          </a:bodyPr>
          <a:lstStyle/>
          <a:p>
            <a:pPr>
              <a:defRPr/>
            </a:pPr>
            <a:r>
              <a:rPr lang="en-US" sz="4000" b="1" i="1" dirty="0">
                <a:effectLst>
                  <a:outerShdw blurRad="38100" dist="38100" dir="2700000" algn="tl">
                    <a:srgbClr val="C0C0C0"/>
                  </a:outerShdw>
                </a:effectLst>
                <a:ea typeface="ＭＳ Ｐゴシック" charset="0"/>
              </a:rPr>
              <a:t>Rel-20</a:t>
            </a:r>
            <a:br>
              <a:rPr lang="en-US" sz="4000" b="1" i="1" dirty="0">
                <a:effectLst>
                  <a:outerShdw blurRad="38100" dist="38100" dir="2700000" algn="tl">
                    <a:srgbClr val="C0C0C0"/>
                  </a:outerShdw>
                </a:effectLst>
                <a:ea typeface="ＭＳ Ｐゴシック" charset="0"/>
              </a:rPr>
            </a:br>
            <a:r>
              <a:rPr lang="en-US" sz="4000" b="1" i="1" dirty="0">
                <a:effectLst>
                  <a:outerShdw blurRad="38100" dist="38100" dir="2700000" algn="tl">
                    <a:srgbClr val="C0C0C0"/>
                  </a:outerShdw>
                </a:effectLst>
                <a:ea typeface="ＭＳ Ｐゴシック" charset="0"/>
              </a:rPr>
              <a:t>5G Advanced Normative – Mini WIDs</a:t>
            </a:r>
            <a:endParaRPr lang="en-GB" sz="4000" b="1" i="1" dirty="0">
              <a:effectLst>
                <a:outerShdw blurRad="38100" dist="38100" dir="2700000" algn="tl">
                  <a:srgbClr val="C0C0C0"/>
                </a:outerShdw>
              </a:effectLst>
              <a:ea typeface="ＭＳ Ｐゴシック" charset="0"/>
            </a:endParaRPr>
          </a:p>
        </p:txBody>
      </p:sp>
    </p:spTree>
    <p:extLst>
      <p:ext uri="{BB962C8B-B14F-4D97-AF65-F5344CB8AC3E}">
        <p14:creationId xmlns:p14="http://schemas.microsoft.com/office/powerpoint/2010/main" val="3160012336"/>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b="1" dirty="0"/>
              <a:t>Mini WID: </a:t>
            </a:r>
            <a:r>
              <a:rPr lang="en-GB" b="1" dirty="0" err="1"/>
              <a:t>MPS_Sat</a:t>
            </a:r>
            <a:endParaRPr lang="en-GB" altLang="en-US" b="1" dirty="0"/>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82588" y="1614150"/>
            <a:ext cx="8250237" cy="2218723"/>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endParaRPr lang="de-DE" altLang="de-DE" sz="1400" dirty="0"/>
          </a:p>
          <a:p>
            <a:pPr>
              <a:spcBef>
                <a:spcPct val="0"/>
              </a:spcBef>
            </a:pPr>
            <a:r>
              <a:rPr lang="de-DE" altLang="de-DE" sz="1600" dirty="0"/>
              <a:t>Progress since previous SA meeting</a:t>
            </a:r>
            <a:endParaRPr lang="de-DE" altLang="de-DE" sz="1050" dirty="0"/>
          </a:p>
          <a:p>
            <a:pPr marL="627063" lvl="1" indent="-88900">
              <a:defRPr/>
            </a:pPr>
            <a:r>
              <a:rPr lang="en-GB" altLang="zh-CN" sz="1100" b="1" i="1" dirty="0">
                <a:solidFill>
                  <a:srgbClr val="FF0000"/>
                </a:solidFill>
              </a:rPr>
              <a:t>New Mini-WID in </a:t>
            </a:r>
            <a:r>
              <a:rPr lang="en-GB" sz="1100" b="1" i="1" dirty="0">
                <a:solidFill>
                  <a:srgbClr val="FF0000"/>
                </a:solidFill>
              </a:rPr>
              <a:t>SP-241823 (S1-244882)</a:t>
            </a:r>
            <a:endParaRPr lang="en-GB" altLang="zh-CN" sz="1100" b="1" i="1" dirty="0">
              <a:solidFill>
                <a:srgbClr val="FF0000"/>
              </a:solidFill>
            </a:endParaRPr>
          </a:p>
          <a:p>
            <a:pPr marL="627063" lvl="1" indent="-88900">
              <a:defRPr/>
            </a:pPr>
            <a:r>
              <a:rPr lang="en-US" altLang="zh-CN" sz="1050" dirty="0"/>
              <a:t>The objectives are to define normative stage 1 requirements for 3GPP system with satellite support of: MPS for MMTEL voice/video, MPS for DTS, and MPS for Messaging services.</a:t>
            </a:r>
          </a:p>
          <a:p>
            <a:pPr>
              <a:spcBef>
                <a:spcPct val="0"/>
              </a:spcBef>
            </a:pPr>
            <a:r>
              <a:rPr lang="en-GB" altLang="en-US" sz="1600" dirty="0"/>
              <a:t>Impacts and dependencies on other WGs: none identified</a:t>
            </a:r>
          </a:p>
          <a:p>
            <a:pPr>
              <a:spcBef>
                <a:spcPct val="0"/>
              </a:spcBef>
            </a:pPr>
            <a:r>
              <a:rPr lang="en-GB" altLang="en-US" sz="1600" dirty="0"/>
              <a:t>Next steps: none</a:t>
            </a:r>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1438770796"/>
              </p:ext>
            </p:extLst>
          </p:nvPr>
        </p:nvGraphicFramePr>
        <p:xfrm>
          <a:off x="443548" y="998983"/>
          <a:ext cx="8180388" cy="564018"/>
        </p:xfrm>
        <a:graphic>
          <a:graphicData uri="http://schemas.openxmlformats.org/drawingml/2006/table">
            <a:tbl>
              <a:tblPr firstRow="1" firstCol="1" bandRow="1">
                <a:tableStyleId>{F5AB1C69-6EDB-4FF4-983F-18BD219EF322}</a:tableStyleId>
              </a:tblPr>
              <a:tblGrid>
                <a:gridCol w="515302">
                  <a:extLst>
                    <a:ext uri="{9D8B030D-6E8A-4147-A177-3AD203B41FA5}">
                      <a16:colId xmlns:a16="http://schemas.microsoft.com/office/drawing/2014/main" val="20000"/>
                    </a:ext>
                  </a:extLst>
                </a:gridCol>
                <a:gridCol w="3091331">
                  <a:extLst>
                    <a:ext uri="{9D8B030D-6E8A-4147-A177-3AD203B41FA5}">
                      <a16:colId xmlns:a16="http://schemas.microsoft.com/office/drawing/2014/main" val="20001"/>
                    </a:ext>
                  </a:extLst>
                </a:gridCol>
                <a:gridCol w="844548">
                  <a:extLst>
                    <a:ext uri="{9D8B030D-6E8A-4147-A177-3AD203B41FA5}">
                      <a16:colId xmlns:a16="http://schemas.microsoft.com/office/drawing/2014/main" val="20002"/>
                    </a:ext>
                  </a:extLst>
                </a:gridCol>
                <a:gridCol w="756771">
                  <a:extLst>
                    <a:ext uri="{9D8B030D-6E8A-4147-A177-3AD203B41FA5}">
                      <a16:colId xmlns:a16="http://schemas.microsoft.com/office/drawing/2014/main" val="20003"/>
                    </a:ext>
                  </a:extLst>
                </a:gridCol>
                <a:gridCol w="364987">
                  <a:extLst>
                    <a:ext uri="{9D8B030D-6E8A-4147-A177-3AD203B41FA5}">
                      <a16:colId xmlns:a16="http://schemas.microsoft.com/office/drawing/2014/main" val="20004"/>
                    </a:ext>
                  </a:extLst>
                </a:gridCol>
                <a:gridCol w="546125">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30493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49027">
                <a:tc>
                  <a:txBody>
                    <a:bodyPr/>
                    <a:lstStyle/>
                    <a:p>
                      <a:pPr marL="0" marR="0" lvl="0" indent="0" algn="ctr" defTabSz="914296" rtl="0" eaLnBrk="1" fontAlgn="b" latinLnBrk="0" hangingPunct="1">
                        <a:lnSpc>
                          <a:spcPct val="100000"/>
                        </a:lnSpc>
                        <a:spcBef>
                          <a:spcPts val="0"/>
                        </a:spcBef>
                        <a:spcAft>
                          <a:spcPts val="0"/>
                        </a:spcAft>
                        <a:buClrTx/>
                        <a:buSzTx/>
                        <a:buFontTx/>
                        <a:buNone/>
                        <a:tabLst/>
                        <a:defRPr/>
                      </a:pPr>
                      <a:r>
                        <a:rPr lang="en-GB" sz="800" b="0" i="0" u="none" strike="noStrike" dirty="0">
                          <a:solidFill>
                            <a:srgbClr val="000000"/>
                          </a:solidFill>
                          <a:effectLst/>
                          <a:latin typeface="Arial" panose="020B0604020202020204" pitchFamily="34" charset="0"/>
                        </a:rPr>
                        <a:t>new</a:t>
                      </a:r>
                    </a:p>
                  </a:txBody>
                  <a:tcPr marL="45720" marR="45720" anchor="ctr"/>
                </a:tc>
                <a:tc>
                  <a:txBody>
                    <a:bodyPr/>
                    <a:lstStyle/>
                    <a:p>
                      <a:pPr marL="0" algn="l" defTabSz="914296" rtl="0" eaLnBrk="1" fontAlgn="t" latinLnBrk="0" hangingPunct="1"/>
                      <a:r>
                        <a:rPr lang="en-US" sz="1100" b="0" i="1" u="none" strike="noStrike" kern="1200" dirty="0">
                          <a:solidFill>
                            <a:srgbClr val="0000FF"/>
                          </a:solidFill>
                          <a:effectLst/>
                          <a:latin typeface="Arial" panose="020B0604020202020204" pitchFamily="34" charset="0"/>
                          <a:ea typeface="+mn-ea"/>
                          <a:cs typeface="+mn-cs"/>
                        </a:rPr>
                        <a:t>MPS support in 3GPP system with satellite</a:t>
                      </a:r>
                      <a:endParaRPr lang="en-GB" sz="1100" b="0" i="1" u="none" strike="noStrike" kern="1200" dirty="0">
                        <a:solidFill>
                          <a:srgbClr val="0000FF"/>
                        </a:solidFill>
                        <a:effectLst/>
                        <a:latin typeface="Arial" panose="020B0604020202020204" pitchFamily="34" charset="0"/>
                        <a:ea typeface="+mn-ea"/>
                        <a:cs typeface="+mn-cs"/>
                      </a:endParaRPr>
                    </a:p>
                  </a:txBody>
                  <a:tcPr marL="45720" marR="45720" anchor="ctr"/>
                </a:tc>
                <a:tc>
                  <a:txBody>
                    <a:bodyPr/>
                    <a:lstStyle/>
                    <a:p>
                      <a:pPr algn="ctr" fontAlgn="b"/>
                      <a:r>
                        <a:rPr lang="es-ES" sz="800" b="0" i="0" u="none" strike="noStrike" kern="1200" dirty="0" err="1">
                          <a:solidFill>
                            <a:srgbClr val="000000"/>
                          </a:solidFill>
                          <a:effectLst/>
                          <a:latin typeface="Arial" panose="020B0604020202020204" pitchFamily="34" charset="0"/>
                          <a:ea typeface="+mn-ea"/>
                          <a:cs typeface="+mn-cs"/>
                        </a:rPr>
                        <a:t>MPS_Sat</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12/12/2024</a:t>
                      </a:r>
                    </a:p>
                  </a:txBody>
                  <a:tcPr marL="9525" marR="9525" marT="9519" marB="0" anchor="ctr"/>
                </a:tc>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0%</a:t>
                      </a:r>
                    </a:p>
                  </a:txBody>
                  <a:tcPr marL="9525" marR="9525" marT="9519" marB="0" anchor="ctr"/>
                </a:tc>
                <a:tc>
                  <a:txBody>
                    <a:bodyPr/>
                    <a:lstStyle/>
                    <a:p>
                      <a:pPr algn="ctr" fontAlgn="ctr"/>
                      <a:r>
                        <a:rPr lang="en-GB" sz="900" b="1" i="1" kern="1200" dirty="0">
                          <a:solidFill>
                            <a:srgbClr val="FF0000"/>
                          </a:solidFill>
                          <a:latin typeface="+mn-lt"/>
                          <a:ea typeface="+mn-ea"/>
                          <a:cs typeface="Arial" panose="020B0604020202020204" pitchFamily="34" charset="0"/>
                        </a:rPr>
                        <a:t>SP-24xxxx</a:t>
                      </a:r>
                    </a:p>
                  </a:txBody>
                  <a:tcPr marL="9525" marR="9525" marT="9519" marB="0" anchor="ctr"/>
                </a:tc>
                <a:tc>
                  <a:txBody>
                    <a:bodyPr/>
                    <a:lstStyle/>
                    <a:p>
                      <a:pPr marL="0" algn="ctr" defTabSz="914296" rtl="0" eaLnBrk="1" latinLnBrk="0" hangingPunct="1">
                        <a:lnSpc>
                          <a:spcPct val="107000"/>
                        </a:lnSpc>
                        <a:spcAft>
                          <a:spcPts val="800"/>
                        </a:spcAft>
                      </a:pPr>
                      <a:r>
                        <a:rPr lang="en-GB" sz="1000" kern="1200" dirty="0">
                          <a:solidFill>
                            <a:srgbClr val="FF0000"/>
                          </a:solidFill>
                          <a:latin typeface="+mn-lt"/>
                          <a:ea typeface="+mn-ea"/>
                          <a:cs typeface="+mn-cs"/>
                        </a:rPr>
                        <a:t>100%</a:t>
                      </a:r>
                    </a:p>
                  </a:txBody>
                  <a:tcPr marL="36002" marR="36002" marT="0" marB="0" anchor="ctr"/>
                </a:tc>
                <a:tc>
                  <a:txBody>
                    <a:bodyPr/>
                    <a:lstStyle/>
                    <a:p>
                      <a:pPr marL="0" marR="0" lvl="0" indent="0" algn="ctr" defTabSz="914296" rtl="0" eaLnBrk="1" fontAlgn="ctr" latinLnBrk="0" hangingPunct="1">
                        <a:lnSpc>
                          <a:spcPct val="100000"/>
                        </a:lnSpc>
                        <a:spcBef>
                          <a:spcPts val="0"/>
                        </a:spcBef>
                        <a:spcAft>
                          <a:spcPts val="0"/>
                        </a:spcAft>
                        <a:buClrTx/>
                        <a:buSzTx/>
                        <a:buFontTx/>
                        <a:buNone/>
                        <a:tabLst/>
                        <a:defRPr/>
                      </a:pPr>
                      <a:r>
                        <a:rPr lang="en-US" sz="800" b="0" i="0" u="none" strike="noStrike" kern="1200" dirty="0">
                          <a:solidFill>
                            <a:srgbClr val="FF0000"/>
                          </a:solidFill>
                          <a:effectLst/>
                          <a:latin typeface="Arial" panose="020B0604020202020204" pitchFamily="34" charset="0"/>
                          <a:ea typeface="+mn-ea"/>
                          <a:cs typeface="+mn-cs"/>
                        </a:rPr>
                        <a:t>New Mini-WID </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178054254"/>
                  </a:ext>
                </a:extLst>
              </a:tr>
            </a:tbl>
          </a:graphicData>
        </a:graphic>
      </p:graphicFrame>
      <p:graphicFrame>
        <p:nvGraphicFramePr>
          <p:cNvPr id="5" name="Table 4">
            <a:extLst>
              <a:ext uri="{FF2B5EF4-FFF2-40B4-BE49-F238E27FC236}">
                <a16:creationId xmlns:a16="http://schemas.microsoft.com/office/drawing/2014/main" id="{97B0B376-BAB9-4869-B63B-6C5759B93839}"/>
              </a:ext>
            </a:extLst>
          </p:cNvPr>
          <p:cNvGraphicFramePr>
            <a:graphicFrameLocks noGrp="1"/>
          </p:cNvGraphicFramePr>
          <p:nvPr>
            <p:extLst>
              <p:ext uri="{D42A27DB-BD31-4B8C-83A1-F6EECF244321}">
                <p14:modId xmlns:p14="http://schemas.microsoft.com/office/powerpoint/2010/main" val="3132551997"/>
              </p:ext>
            </p:extLst>
          </p:nvPr>
        </p:nvGraphicFramePr>
        <p:xfrm>
          <a:off x="417512" y="4144517"/>
          <a:ext cx="8180387" cy="563604"/>
        </p:xfrm>
        <a:graphic>
          <a:graphicData uri="http://schemas.openxmlformats.org/drawingml/2006/table">
            <a:tbl>
              <a:tblPr/>
              <a:tblGrid>
                <a:gridCol w="935587">
                  <a:extLst>
                    <a:ext uri="{9D8B030D-6E8A-4147-A177-3AD203B41FA5}">
                      <a16:colId xmlns:a16="http://schemas.microsoft.com/office/drawing/2014/main" val="20000"/>
                    </a:ext>
                  </a:extLst>
                </a:gridCol>
                <a:gridCol w="869616">
                  <a:extLst>
                    <a:ext uri="{9D8B030D-6E8A-4147-A177-3AD203B41FA5}">
                      <a16:colId xmlns:a16="http://schemas.microsoft.com/office/drawing/2014/main" val="20001"/>
                    </a:ext>
                  </a:extLst>
                </a:gridCol>
                <a:gridCol w="3649885">
                  <a:extLst>
                    <a:ext uri="{9D8B030D-6E8A-4147-A177-3AD203B41FA5}">
                      <a16:colId xmlns:a16="http://schemas.microsoft.com/office/drawing/2014/main" val="20002"/>
                    </a:ext>
                  </a:extLst>
                </a:gridCol>
                <a:gridCol w="809516">
                  <a:extLst>
                    <a:ext uri="{9D8B030D-6E8A-4147-A177-3AD203B41FA5}">
                      <a16:colId xmlns:a16="http://schemas.microsoft.com/office/drawing/2014/main" val="20003"/>
                    </a:ext>
                  </a:extLst>
                </a:gridCol>
                <a:gridCol w="619987">
                  <a:extLst>
                    <a:ext uri="{9D8B030D-6E8A-4147-A177-3AD203B41FA5}">
                      <a16:colId xmlns:a16="http://schemas.microsoft.com/office/drawing/2014/main" val="20004"/>
                    </a:ext>
                  </a:extLst>
                </a:gridCol>
                <a:gridCol w="673129">
                  <a:extLst>
                    <a:ext uri="{9D8B030D-6E8A-4147-A177-3AD203B41FA5}">
                      <a16:colId xmlns:a16="http://schemas.microsoft.com/office/drawing/2014/main" val="20005"/>
                    </a:ext>
                  </a:extLst>
                </a:gridCol>
                <a:gridCol w="622667">
                  <a:extLst>
                    <a:ext uri="{9D8B030D-6E8A-4147-A177-3AD203B41FA5}">
                      <a16:colId xmlns:a16="http://schemas.microsoft.com/office/drawing/2014/main" val="20006"/>
                    </a:ext>
                  </a:extLst>
                </a:gridCol>
              </a:tblGrid>
              <a:tr h="0">
                <a:tc gridSpan="7">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Agenda item 19.1 SA WG1 Rel-19 CRs:</a:t>
                      </a:r>
                    </a:p>
                  </a:txBody>
                  <a:tcPr marL="45732" marR="45732" marT="45423" marB="4542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US"/>
                    </a:p>
                  </a:txBody>
                  <a:tcPr/>
                </a:tc>
                <a:tc hMerge="1">
                  <a:txBody>
                    <a:bodyPr/>
                    <a:lstStyle/>
                    <a:p>
                      <a:endParaRPr lang="en-GB"/>
                    </a:p>
                  </a:txBody>
                  <a:tcPr/>
                </a:tc>
                <a:tc hMerge="1">
                  <a:txBody>
                    <a:bodyPr/>
                    <a:lstStyle/>
                    <a:p>
                      <a:endParaRPr lang="en-GB"/>
                    </a:p>
                  </a:txBody>
                  <a:tcPr/>
                </a:tc>
                <a:tc hMerge="1">
                  <a:txBody>
                    <a:bodyPr/>
                    <a:lstStyle/>
                    <a:p>
                      <a:endParaRPr lang="en-GB" dirty="0"/>
                    </a:p>
                  </a:txBody>
                  <a:tcPr/>
                </a:tc>
                <a:extLst>
                  <a:ext uri="{0D108BD9-81ED-4DB2-BD59-A6C34878D82A}">
                    <a16:rowId xmlns:a16="http://schemas.microsoft.com/office/drawing/2014/main" val="10000"/>
                  </a:ext>
                </a:extLst>
              </a:tr>
              <a:tr h="269587">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rPr>
                        <a:t>SP-241765</a:t>
                      </a: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S1-244881</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1100" b="0" i="0" u="none" strike="noStrike" kern="1200" dirty="0">
                          <a:solidFill>
                            <a:schemeClr val="tx1"/>
                          </a:solidFill>
                          <a:effectLst/>
                          <a:latin typeface="Calibri" panose="020F0502020204030204" pitchFamily="34" charset="0"/>
                          <a:ea typeface="+mn-ea"/>
                          <a:cs typeface="+mn-cs"/>
                        </a:rPr>
                        <a:t>MPS when access to EPC/5GC is satellite</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b"/>
                      <a:r>
                        <a:rPr lang="es-ES" sz="1100" b="0" i="0" u="none" strike="noStrike" kern="1200" dirty="0" err="1">
                          <a:solidFill>
                            <a:srgbClr val="000000"/>
                          </a:solidFill>
                          <a:effectLst/>
                          <a:latin typeface="Arial" panose="020B0604020202020204" pitchFamily="34" charset="0"/>
                          <a:ea typeface="+mn-ea"/>
                          <a:cs typeface="+mn-cs"/>
                        </a:rPr>
                        <a:t>MPS_Sat</a:t>
                      </a:r>
                      <a:endParaRPr lang="en-GB" sz="1100" b="0" i="0" u="none" strike="noStrike" kern="1200" dirty="0">
                        <a:solidFill>
                          <a:srgbClr val="000000"/>
                        </a:solidFill>
                        <a:effectLst/>
                        <a:latin typeface="Arial" panose="020B0604020202020204" pitchFamily="34" charset="0"/>
                        <a:ea typeface="+mn-ea"/>
                        <a:cs typeface="+mn-cs"/>
                      </a:endParaRP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b"/>
                      <a:r>
                        <a:rPr lang="en-GB" sz="1100" b="0" i="0" u="none" strike="noStrike" kern="1200" dirty="0">
                          <a:solidFill>
                            <a:schemeClr val="tx1"/>
                          </a:solidFill>
                          <a:effectLst/>
                          <a:latin typeface="Calibri" panose="020F0502020204030204" pitchFamily="34" charset="0"/>
                          <a:ea typeface="+mn-ea"/>
                          <a:cs typeface="+mn-cs"/>
                        </a:rPr>
                        <a:t>22.153</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b"/>
                      <a:r>
                        <a:rPr lang="en-GB" sz="1100" b="0" i="0" u="none" strike="noStrike" kern="1200" dirty="0">
                          <a:solidFill>
                            <a:schemeClr val="tx1"/>
                          </a:solidFill>
                          <a:effectLst/>
                          <a:latin typeface="Calibri" panose="020F0502020204030204" pitchFamily="34" charset="0"/>
                          <a:ea typeface="+mn-ea"/>
                          <a:cs typeface="+mn-cs"/>
                        </a:rPr>
                        <a:t>0071</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ctr" fontAlgn="b"/>
                      <a:r>
                        <a:rPr lang="en-GB" sz="1100" b="0" i="0" u="none" strike="noStrike" kern="1200" dirty="0">
                          <a:solidFill>
                            <a:schemeClr val="tx1"/>
                          </a:solidFill>
                          <a:effectLst/>
                          <a:latin typeface="Calibri" panose="020F0502020204030204" pitchFamily="34" charset="0"/>
                          <a:ea typeface="+mn-ea"/>
                          <a:cs typeface="+mn-cs"/>
                        </a:rPr>
                        <a:t>Rel-20</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841120322"/>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b="1" dirty="0"/>
              <a:t>Mini WID: </a:t>
            </a:r>
            <a:r>
              <a:rPr lang="nl-NL" b="1" dirty="0"/>
              <a:t>VMR_Ph3</a:t>
            </a:r>
            <a:endParaRPr lang="en-GB" altLang="en-US" b="1" dirty="0"/>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82588" y="1679200"/>
            <a:ext cx="8250237" cy="2218723"/>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endParaRPr lang="de-DE" altLang="de-DE" sz="1400" dirty="0"/>
          </a:p>
          <a:p>
            <a:pPr>
              <a:spcBef>
                <a:spcPct val="0"/>
              </a:spcBef>
            </a:pPr>
            <a:r>
              <a:rPr lang="de-DE" altLang="de-DE" sz="1600" dirty="0"/>
              <a:t>Progress since previous SA meeting</a:t>
            </a:r>
            <a:endParaRPr lang="de-DE" altLang="de-DE" sz="1050" dirty="0"/>
          </a:p>
          <a:p>
            <a:pPr marL="627063" lvl="1" indent="-88900">
              <a:defRPr/>
            </a:pPr>
            <a:r>
              <a:rPr lang="en-GB" altLang="zh-CN" sz="1050" b="1" i="1" dirty="0">
                <a:solidFill>
                  <a:srgbClr val="FF0000"/>
                </a:solidFill>
              </a:rPr>
              <a:t>New Mini-WID in </a:t>
            </a:r>
            <a:r>
              <a:rPr lang="en-GB" sz="1050" b="1" i="1" dirty="0">
                <a:solidFill>
                  <a:srgbClr val="FF0000"/>
                </a:solidFill>
              </a:rPr>
              <a:t>SP-241821 (S1-244765)</a:t>
            </a:r>
            <a:endParaRPr lang="en-GB" altLang="zh-CN" sz="1050" b="1" i="1" dirty="0">
              <a:solidFill>
                <a:srgbClr val="FF0000"/>
              </a:solidFill>
            </a:endParaRPr>
          </a:p>
          <a:p>
            <a:pPr marL="627063" lvl="1" indent="-88900">
              <a:defRPr/>
            </a:pPr>
            <a:r>
              <a:rPr lang="en-US" altLang="zh-CN" sz="1050" dirty="0"/>
              <a:t>The objective of this work item is to specify requirements on the QoS management when vehicle-mounted relays use backhaul links with different characteristics (e.g. TN and NTN).</a:t>
            </a:r>
            <a:endParaRPr lang="en-US" altLang="zh-CN" sz="400" dirty="0"/>
          </a:p>
          <a:p>
            <a:pPr>
              <a:spcBef>
                <a:spcPct val="0"/>
              </a:spcBef>
            </a:pPr>
            <a:r>
              <a:rPr lang="en-GB" altLang="en-US" sz="1600" dirty="0"/>
              <a:t>Impacts and dependencies on other WGs: none identified</a:t>
            </a:r>
          </a:p>
          <a:p>
            <a:pPr>
              <a:spcBef>
                <a:spcPct val="0"/>
              </a:spcBef>
            </a:pPr>
            <a:r>
              <a:rPr lang="en-GB" altLang="en-US" sz="1600" dirty="0"/>
              <a:t>Next steps: none</a:t>
            </a:r>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3628474722"/>
              </p:ext>
            </p:extLst>
          </p:nvPr>
        </p:nvGraphicFramePr>
        <p:xfrm>
          <a:off x="443548" y="998983"/>
          <a:ext cx="8180388" cy="564018"/>
        </p:xfrm>
        <a:graphic>
          <a:graphicData uri="http://schemas.openxmlformats.org/drawingml/2006/table">
            <a:tbl>
              <a:tblPr firstRow="1" firstCol="1" bandRow="1">
                <a:tableStyleId>{F5AB1C69-6EDB-4FF4-983F-18BD219EF322}</a:tableStyleId>
              </a:tblPr>
              <a:tblGrid>
                <a:gridCol w="515302">
                  <a:extLst>
                    <a:ext uri="{9D8B030D-6E8A-4147-A177-3AD203B41FA5}">
                      <a16:colId xmlns:a16="http://schemas.microsoft.com/office/drawing/2014/main" val="20000"/>
                    </a:ext>
                  </a:extLst>
                </a:gridCol>
                <a:gridCol w="3091331">
                  <a:extLst>
                    <a:ext uri="{9D8B030D-6E8A-4147-A177-3AD203B41FA5}">
                      <a16:colId xmlns:a16="http://schemas.microsoft.com/office/drawing/2014/main" val="20001"/>
                    </a:ext>
                  </a:extLst>
                </a:gridCol>
                <a:gridCol w="844548">
                  <a:extLst>
                    <a:ext uri="{9D8B030D-6E8A-4147-A177-3AD203B41FA5}">
                      <a16:colId xmlns:a16="http://schemas.microsoft.com/office/drawing/2014/main" val="20002"/>
                    </a:ext>
                  </a:extLst>
                </a:gridCol>
                <a:gridCol w="756771">
                  <a:extLst>
                    <a:ext uri="{9D8B030D-6E8A-4147-A177-3AD203B41FA5}">
                      <a16:colId xmlns:a16="http://schemas.microsoft.com/office/drawing/2014/main" val="20003"/>
                    </a:ext>
                  </a:extLst>
                </a:gridCol>
                <a:gridCol w="325718">
                  <a:extLst>
                    <a:ext uri="{9D8B030D-6E8A-4147-A177-3AD203B41FA5}">
                      <a16:colId xmlns:a16="http://schemas.microsoft.com/office/drawing/2014/main" val="20004"/>
                    </a:ext>
                  </a:extLst>
                </a:gridCol>
                <a:gridCol w="585394">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304938">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49027">
                <a:tc>
                  <a:txBody>
                    <a:bodyPr/>
                    <a:lstStyle/>
                    <a:p>
                      <a:pPr marL="0" marR="0" lvl="0" indent="0" algn="ctr" defTabSz="914296" rtl="0" eaLnBrk="1" fontAlgn="b" latinLnBrk="0" hangingPunct="1">
                        <a:lnSpc>
                          <a:spcPct val="100000"/>
                        </a:lnSpc>
                        <a:spcBef>
                          <a:spcPts val="0"/>
                        </a:spcBef>
                        <a:spcAft>
                          <a:spcPts val="0"/>
                        </a:spcAft>
                        <a:buClrTx/>
                        <a:buSzTx/>
                        <a:buFontTx/>
                        <a:buNone/>
                        <a:tabLst/>
                        <a:defRPr/>
                      </a:pPr>
                      <a:r>
                        <a:rPr lang="en-GB" sz="800" b="0" i="0" u="none" strike="noStrike" dirty="0">
                          <a:solidFill>
                            <a:srgbClr val="000000"/>
                          </a:solidFill>
                          <a:effectLst/>
                          <a:latin typeface="Arial" panose="020B0604020202020204" pitchFamily="34" charset="0"/>
                        </a:rPr>
                        <a:t>new</a:t>
                      </a:r>
                    </a:p>
                  </a:txBody>
                  <a:tcPr marL="45720" marR="45720" anchor="ctr"/>
                </a:tc>
                <a:tc>
                  <a:txBody>
                    <a:bodyPr/>
                    <a:lstStyle/>
                    <a:p>
                      <a:pPr marL="0" algn="l" defTabSz="914296" rtl="0" eaLnBrk="1" fontAlgn="t" latinLnBrk="0" hangingPunct="1"/>
                      <a:r>
                        <a:rPr lang="en-US" sz="1100" b="0" i="1" u="none" strike="noStrike" kern="1200" dirty="0">
                          <a:solidFill>
                            <a:srgbClr val="0000FF"/>
                          </a:solidFill>
                          <a:effectLst/>
                          <a:latin typeface="Arial" panose="020B0604020202020204" pitchFamily="34" charset="0"/>
                          <a:ea typeface="+mn-ea"/>
                          <a:cs typeface="+mn-cs"/>
                        </a:rPr>
                        <a:t>Vehicle-Mounted Relays Phase3</a:t>
                      </a:r>
                      <a:endParaRPr lang="en-GB" sz="1100" b="0" i="1" u="none" strike="noStrike" kern="1200" dirty="0">
                        <a:solidFill>
                          <a:srgbClr val="0000FF"/>
                        </a:solidFill>
                        <a:effectLst/>
                        <a:latin typeface="Arial" panose="020B0604020202020204" pitchFamily="34" charset="0"/>
                        <a:ea typeface="+mn-ea"/>
                        <a:cs typeface="+mn-cs"/>
                      </a:endParaRPr>
                    </a:p>
                  </a:txBody>
                  <a:tcPr marL="45720" marR="45720" anchor="ctr"/>
                </a:tc>
                <a:tc>
                  <a:txBody>
                    <a:bodyPr/>
                    <a:lstStyle/>
                    <a:p>
                      <a:pPr algn="ctr" fontAlgn="b"/>
                      <a:r>
                        <a:rPr lang="es-ES" sz="800" b="0" i="0" u="none" strike="noStrike" kern="1200" dirty="0">
                          <a:solidFill>
                            <a:srgbClr val="000000"/>
                          </a:solidFill>
                          <a:effectLst/>
                          <a:latin typeface="Arial" panose="020B0604020202020204" pitchFamily="34" charset="0"/>
                          <a:ea typeface="+mn-ea"/>
                          <a:cs typeface="+mn-cs"/>
                        </a:rPr>
                        <a:t>VMR_Ph3</a:t>
                      </a:r>
                      <a:endParaRPr lang="en-GB" sz="800" b="0" i="0" u="none" strike="noStrike" kern="1200" dirty="0">
                        <a:solidFill>
                          <a:srgbClr val="000000"/>
                        </a:solidFill>
                        <a:effectLst/>
                        <a:latin typeface="Arial" panose="020B0604020202020204" pitchFamily="34" charset="0"/>
                        <a:ea typeface="+mn-ea"/>
                        <a:cs typeface="+mn-cs"/>
                      </a:endParaRPr>
                    </a:p>
                  </a:txBody>
                  <a:tcPr marL="9525" marR="9525" marT="9519" marB="0" anchor="ctr"/>
                </a:tc>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12/12/2024</a:t>
                      </a:r>
                    </a:p>
                  </a:txBody>
                  <a:tcPr marL="9525" marR="9525" marT="9519" marB="0" anchor="ctr"/>
                </a:tc>
                <a:tc>
                  <a:txBody>
                    <a:bodyPr/>
                    <a:lstStyle/>
                    <a:p>
                      <a:pPr algn="ctr" fontAlgn="b"/>
                      <a:r>
                        <a:rPr lang="en-GB" sz="800" b="0" i="0" u="none" strike="noStrike" kern="1200" dirty="0">
                          <a:solidFill>
                            <a:srgbClr val="000000"/>
                          </a:solidFill>
                          <a:effectLst/>
                          <a:latin typeface="Arial" panose="020B0604020202020204" pitchFamily="34" charset="0"/>
                          <a:ea typeface="+mn-ea"/>
                          <a:cs typeface="+mn-cs"/>
                        </a:rPr>
                        <a:t>0%</a:t>
                      </a:r>
                    </a:p>
                  </a:txBody>
                  <a:tcPr marL="9525" marR="9525" marT="9519" marB="0" anchor="ctr"/>
                </a:tc>
                <a:tc>
                  <a:txBody>
                    <a:bodyPr/>
                    <a:lstStyle/>
                    <a:p>
                      <a:pPr algn="ctr" fontAlgn="ctr"/>
                      <a:r>
                        <a:rPr lang="en-GB" sz="900" b="1" i="1" kern="1200" dirty="0">
                          <a:solidFill>
                            <a:srgbClr val="FF0000"/>
                          </a:solidFill>
                          <a:latin typeface="+mn-lt"/>
                          <a:ea typeface="+mn-ea"/>
                          <a:cs typeface="Arial" panose="020B0604020202020204" pitchFamily="34" charset="0"/>
                        </a:rPr>
                        <a:t>SP-24xxxx</a:t>
                      </a:r>
                    </a:p>
                  </a:txBody>
                  <a:tcPr marL="9525" marR="9525" marT="9519" marB="0" anchor="ctr"/>
                </a:tc>
                <a:tc>
                  <a:txBody>
                    <a:bodyPr/>
                    <a:lstStyle/>
                    <a:p>
                      <a:pPr marL="0" algn="ctr" defTabSz="914296" rtl="0" eaLnBrk="1" latinLnBrk="0" hangingPunct="1">
                        <a:lnSpc>
                          <a:spcPct val="107000"/>
                        </a:lnSpc>
                        <a:spcAft>
                          <a:spcPts val="800"/>
                        </a:spcAft>
                      </a:pPr>
                      <a:r>
                        <a:rPr lang="en-GB" sz="1000" kern="1200" dirty="0">
                          <a:solidFill>
                            <a:srgbClr val="FF0000"/>
                          </a:solidFill>
                          <a:latin typeface="+mn-lt"/>
                          <a:ea typeface="+mn-ea"/>
                          <a:cs typeface="+mn-cs"/>
                        </a:rPr>
                        <a:t>100%</a:t>
                      </a:r>
                    </a:p>
                  </a:txBody>
                  <a:tcPr marL="36002" marR="36002" marT="0" marB="0" anchor="ctr"/>
                </a:tc>
                <a:tc>
                  <a:txBody>
                    <a:bodyPr/>
                    <a:lstStyle/>
                    <a:p>
                      <a:pPr marL="0" marR="0" lvl="0" indent="0" algn="ctr" defTabSz="914296" rtl="0" eaLnBrk="1" fontAlgn="ctr" latinLnBrk="0" hangingPunct="1">
                        <a:lnSpc>
                          <a:spcPct val="100000"/>
                        </a:lnSpc>
                        <a:spcBef>
                          <a:spcPts val="0"/>
                        </a:spcBef>
                        <a:spcAft>
                          <a:spcPts val="0"/>
                        </a:spcAft>
                        <a:buClrTx/>
                        <a:buSzTx/>
                        <a:buFontTx/>
                        <a:buNone/>
                        <a:tabLst/>
                        <a:defRPr/>
                      </a:pPr>
                      <a:r>
                        <a:rPr lang="en-US" sz="800" b="0" i="0" u="none" strike="noStrike" kern="1200" dirty="0">
                          <a:solidFill>
                            <a:srgbClr val="FF0000"/>
                          </a:solidFill>
                          <a:effectLst/>
                          <a:latin typeface="Arial" panose="020B0604020202020204" pitchFamily="34" charset="0"/>
                          <a:ea typeface="+mn-ea"/>
                          <a:cs typeface="+mn-cs"/>
                        </a:rPr>
                        <a:t>New Mini-WID </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178054254"/>
                  </a:ext>
                </a:extLst>
              </a:tr>
            </a:tbl>
          </a:graphicData>
        </a:graphic>
      </p:graphicFrame>
      <p:graphicFrame>
        <p:nvGraphicFramePr>
          <p:cNvPr id="5" name="Table 4">
            <a:extLst>
              <a:ext uri="{FF2B5EF4-FFF2-40B4-BE49-F238E27FC236}">
                <a16:creationId xmlns:a16="http://schemas.microsoft.com/office/drawing/2014/main" id="{97B0B376-BAB9-4869-B63B-6C5759B93839}"/>
              </a:ext>
            </a:extLst>
          </p:cNvPr>
          <p:cNvGraphicFramePr>
            <a:graphicFrameLocks noGrp="1"/>
          </p:cNvGraphicFramePr>
          <p:nvPr>
            <p:extLst>
              <p:ext uri="{D42A27DB-BD31-4B8C-83A1-F6EECF244321}">
                <p14:modId xmlns:p14="http://schemas.microsoft.com/office/powerpoint/2010/main" val="2340346116"/>
              </p:ext>
            </p:extLst>
          </p:nvPr>
        </p:nvGraphicFramePr>
        <p:xfrm>
          <a:off x="481806" y="4014122"/>
          <a:ext cx="8180387" cy="716004"/>
        </p:xfrm>
        <a:graphic>
          <a:graphicData uri="http://schemas.openxmlformats.org/drawingml/2006/table">
            <a:tbl>
              <a:tblPr/>
              <a:tblGrid>
                <a:gridCol w="935587">
                  <a:extLst>
                    <a:ext uri="{9D8B030D-6E8A-4147-A177-3AD203B41FA5}">
                      <a16:colId xmlns:a16="http://schemas.microsoft.com/office/drawing/2014/main" val="20000"/>
                    </a:ext>
                  </a:extLst>
                </a:gridCol>
                <a:gridCol w="869616">
                  <a:extLst>
                    <a:ext uri="{9D8B030D-6E8A-4147-A177-3AD203B41FA5}">
                      <a16:colId xmlns:a16="http://schemas.microsoft.com/office/drawing/2014/main" val="20001"/>
                    </a:ext>
                  </a:extLst>
                </a:gridCol>
                <a:gridCol w="3649885">
                  <a:extLst>
                    <a:ext uri="{9D8B030D-6E8A-4147-A177-3AD203B41FA5}">
                      <a16:colId xmlns:a16="http://schemas.microsoft.com/office/drawing/2014/main" val="20002"/>
                    </a:ext>
                  </a:extLst>
                </a:gridCol>
                <a:gridCol w="809516">
                  <a:extLst>
                    <a:ext uri="{9D8B030D-6E8A-4147-A177-3AD203B41FA5}">
                      <a16:colId xmlns:a16="http://schemas.microsoft.com/office/drawing/2014/main" val="20003"/>
                    </a:ext>
                  </a:extLst>
                </a:gridCol>
                <a:gridCol w="619987">
                  <a:extLst>
                    <a:ext uri="{9D8B030D-6E8A-4147-A177-3AD203B41FA5}">
                      <a16:colId xmlns:a16="http://schemas.microsoft.com/office/drawing/2014/main" val="20004"/>
                    </a:ext>
                  </a:extLst>
                </a:gridCol>
                <a:gridCol w="673129">
                  <a:extLst>
                    <a:ext uri="{9D8B030D-6E8A-4147-A177-3AD203B41FA5}">
                      <a16:colId xmlns:a16="http://schemas.microsoft.com/office/drawing/2014/main" val="20005"/>
                    </a:ext>
                  </a:extLst>
                </a:gridCol>
                <a:gridCol w="622667">
                  <a:extLst>
                    <a:ext uri="{9D8B030D-6E8A-4147-A177-3AD203B41FA5}">
                      <a16:colId xmlns:a16="http://schemas.microsoft.com/office/drawing/2014/main" val="20006"/>
                    </a:ext>
                  </a:extLst>
                </a:gridCol>
              </a:tblGrid>
              <a:tr h="288754">
                <a:tc gridSpan="7">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kumimoji="0" lang="en-GB" altLang="nl-NL" sz="1400" b="1" i="0" u="none" strike="noStrike" cap="none" normalizeH="0" baseline="0" dirty="0">
                          <a:ln>
                            <a:noFill/>
                          </a:ln>
                          <a:solidFill>
                            <a:srgbClr val="4F6228"/>
                          </a:solidFill>
                          <a:effectLst/>
                          <a:latin typeface="Calibri" pitchFamily="34" charset="0"/>
                          <a:ea typeface="ＭＳ Ｐゴシック" pitchFamily="34" charset="-128"/>
                        </a:rPr>
                        <a:t>Agenda item 19.1 SA WG1 Rel-19 CRs:</a:t>
                      </a:r>
                    </a:p>
                  </a:txBody>
                  <a:tcPr marL="45732" marR="45732" marT="45423" marB="45423"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hMerge="1">
                  <a:txBody>
                    <a:bodyPr/>
                    <a:lstStyle/>
                    <a:p>
                      <a:endParaRPr lang="en-GB"/>
                    </a:p>
                  </a:txBody>
                  <a:tcPr/>
                </a:tc>
                <a:tc hMerge="1">
                  <a:txBody>
                    <a:bodyPr/>
                    <a:lstStyle/>
                    <a:p>
                      <a:endParaRPr lang="en-GB"/>
                    </a:p>
                  </a:txBody>
                  <a:tcPr/>
                </a:tc>
                <a:tc hMerge="1">
                  <a:txBody>
                    <a:bodyPr/>
                    <a:lstStyle/>
                    <a:p>
                      <a:endParaRPr lang="en-US"/>
                    </a:p>
                  </a:txBody>
                  <a:tcPr/>
                </a:tc>
                <a:tc hMerge="1">
                  <a:txBody>
                    <a:bodyPr/>
                    <a:lstStyle/>
                    <a:p>
                      <a:endParaRPr lang="en-GB"/>
                    </a:p>
                  </a:txBody>
                  <a:tcPr/>
                </a:tc>
                <a:tc hMerge="1">
                  <a:txBody>
                    <a:bodyPr/>
                    <a:lstStyle/>
                    <a:p>
                      <a:endParaRPr lang="en-GB"/>
                    </a:p>
                  </a:txBody>
                  <a:tcPr/>
                </a:tc>
                <a:tc hMerge="1">
                  <a:txBody>
                    <a:bodyPr/>
                    <a:lstStyle/>
                    <a:p>
                      <a:endParaRPr lang="en-GB" dirty="0"/>
                    </a:p>
                  </a:txBody>
                  <a:tcPr/>
                </a:tc>
                <a:extLst>
                  <a:ext uri="{0D108BD9-81ED-4DB2-BD59-A6C34878D82A}">
                    <a16:rowId xmlns:a16="http://schemas.microsoft.com/office/drawing/2014/main" val="10000"/>
                  </a:ext>
                </a:extLst>
              </a:tr>
              <a:tr h="269587">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rPr>
                        <a:t>SP-241765</a:t>
                      </a:r>
                      <a:endParaRPr kumimoji="0" lang="en-GB" altLang="nl-NL" sz="1200" b="1" i="0" u="none" strike="noStrike" kern="1200" cap="none" normalizeH="0" baseline="0" dirty="0">
                        <a:ln>
                          <a:noFill/>
                        </a:ln>
                        <a:solidFill>
                          <a:srgbClr val="4F6228"/>
                        </a:solidFill>
                        <a:effectLst/>
                        <a:latin typeface="Calibri" pitchFamily="34" charset="0"/>
                        <a:ea typeface="ＭＳ Ｐゴシック" pitchFamily="34" charset="-128"/>
                        <a:cs typeface="+mn-cs"/>
                      </a:endParaRPr>
                    </a:p>
                  </a:txBody>
                  <a:tcPr marL="45720" marR="45720"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rgbClr val="9BBB59">
                        <a:alpha val="20000"/>
                      </a:srgbClr>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S1-244766</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1100" b="0" i="0" u="none" strike="noStrike" kern="1200" dirty="0">
                          <a:solidFill>
                            <a:schemeClr val="tx1"/>
                          </a:solidFill>
                          <a:effectLst/>
                          <a:latin typeface="Calibri" panose="020F0502020204030204" pitchFamily="34" charset="0"/>
                          <a:ea typeface="+mn-ea"/>
                          <a:cs typeface="+mn-cs"/>
                        </a:rPr>
                        <a:t>Additional requirements on QoS management for VMR backhaul change</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t"/>
                      <a:r>
                        <a:rPr lang="nl-NL" sz="1100" b="0" i="0" u="none" strike="noStrike" kern="1200" dirty="0">
                          <a:solidFill>
                            <a:schemeClr val="tx1"/>
                          </a:solidFill>
                          <a:effectLst/>
                          <a:latin typeface="Calibri" panose="020F0502020204030204" pitchFamily="34" charset="0"/>
                          <a:ea typeface="+mn-ea"/>
                          <a:cs typeface="+mn-cs"/>
                        </a:rPr>
                        <a:t>VMR_Ph3</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b"/>
                      <a:r>
                        <a:rPr lang="en-GB" sz="1100" b="0" i="0" u="none" strike="noStrike" kern="1200" dirty="0">
                          <a:solidFill>
                            <a:schemeClr val="tx1"/>
                          </a:solidFill>
                          <a:effectLst/>
                          <a:latin typeface="Calibri" panose="020F0502020204030204" pitchFamily="34" charset="0"/>
                          <a:ea typeface="+mn-ea"/>
                          <a:cs typeface="+mn-cs"/>
                        </a:rPr>
                        <a:t>22.261</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b"/>
                      <a:r>
                        <a:rPr lang="en-GB" sz="1100" b="0" i="0" u="none" strike="noStrike" kern="1200" dirty="0">
                          <a:solidFill>
                            <a:schemeClr val="tx1"/>
                          </a:solidFill>
                          <a:effectLst/>
                          <a:latin typeface="Calibri" panose="020F0502020204030204" pitchFamily="34" charset="0"/>
                          <a:ea typeface="+mn-ea"/>
                          <a:cs typeface="+mn-cs"/>
                        </a:rPr>
                        <a:t>0814</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algn="l" fontAlgn="b"/>
                      <a:r>
                        <a:rPr lang="en-GB" sz="1100" b="0" i="0" u="none" strike="noStrike" kern="1200" dirty="0">
                          <a:solidFill>
                            <a:schemeClr val="tx1"/>
                          </a:solidFill>
                          <a:effectLst/>
                          <a:latin typeface="Calibri" panose="020F0502020204030204" pitchFamily="34" charset="0"/>
                          <a:ea typeface="+mn-ea"/>
                          <a:cs typeface="+mn-cs"/>
                        </a:rPr>
                        <a:t>Rel-20</a:t>
                      </a:r>
                    </a:p>
                  </a:txBody>
                  <a:tcPr marL="45720" marR="4572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714784590"/>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D4632-E0AB-4182-B92F-77022DC250F1}"/>
              </a:ext>
            </a:extLst>
          </p:cNvPr>
          <p:cNvSpPr>
            <a:spLocks noGrp="1"/>
          </p:cNvSpPr>
          <p:nvPr>
            <p:ph type="ctrTitle"/>
          </p:nvPr>
        </p:nvSpPr>
        <p:spPr>
          <a:xfrm>
            <a:off x="722313" y="1927225"/>
            <a:ext cx="7772400" cy="1101725"/>
          </a:xfrm>
        </p:spPr>
        <p:txBody>
          <a:bodyPr>
            <a:normAutofit fontScale="90000"/>
          </a:bodyPr>
          <a:lstStyle/>
          <a:p>
            <a:pPr>
              <a:defRPr/>
            </a:pPr>
            <a:r>
              <a:rPr lang="en-US" sz="4000" b="1" i="1" dirty="0">
                <a:effectLst>
                  <a:outerShdw blurRad="38100" dist="38100" dir="2700000" algn="tl">
                    <a:srgbClr val="C0C0C0"/>
                  </a:outerShdw>
                </a:effectLst>
                <a:ea typeface="ＭＳ Ｐゴシック" charset="0"/>
              </a:rPr>
              <a:t>Rel-20</a:t>
            </a:r>
            <a:br>
              <a:rPr lang="en-US" sz="4000" b="1" i="1" dirty="0">
                <a:effectLst>
                  <a:outerShdw blurRad="38100" dist="38100" dir="2700000" algn="tl">
                    <a:srgbClr val="C0C0C0"/>
                  </a:outerShdw>
                </a:effectLst>
                <a:ea typeface="ＭＳ Ｐゴシック" charset="0"/>
              </a:rPr>
            </a:br>
            <a:r>
              <a:rPr lang="en-US" sz="4000" b="1" i="1" dirty="0">
                <a:effectLst>
                  <a:outerShdw blurRad="38100" dist="38100" dir="2700000" algn="tl">
                    <a:srgbClr val="C0C0C0"/>
                  </a:outerShdw>
                </a:effectLst>
                <a:ea typeface="ＭＳ Ｐゴシック" charset="0"/>
              </a:rPr>
              <a:t>6G Study</a:t>
            </a:r>
            <a:endParaRPr lang="en-GB" sz="4000" b="1" i="1" dirty="0">
              <a:effectLst>
                <a:outerShdw blurRad="38100" dist="38100" dir="2700000" algn="tl">
                  <a:srgbClr val="C0C0C0"/>
                </a:outerShdw>
              </a:effectLst>
              <a:ea typeface="ＭＳ Ｐゴシック" charset="0"/>
            </a:endParaRPr>
          </a:p>
        </p:txBody>
      </p:sp>
    </p:spTree>
    <p:extLst>
      <p:ext uri="{BB962C8B-B14F-4D97-AF65-F5344CB8AC3E}">
        <p14:creationId xmlns:p14="http://schemas.microsoft.com/office/powerpoint/2010/main" val="4283897931"/>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b="1" dirty="0"/>
              <a:t>FS_6G-REQ</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443548" y="1747213"/>
            <a:ext cx="8250237" cy="254317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spcAft>
                <a:spcPts val="300"/>
              </a:spcAft>
            </a:pPr>
            <a:r>
              <a:rPr lang="de-DE" altLang="de-DE" sz="1400" dirty="0"/>
              <a:t>Progress since previous SA meeting</a:t>
            </a:r>
            <a:endParaRPr lang="de-DE" altLang="de-DE" sz="1200" dirty="0">
              <a:highlight>
                <a:srgbClr val="FFFF00"/>
              </a:highlight>
            </a:endParaRPr>
          </a:p>
          <a:p>
            <a:pPr lvl="1">
              <a:spcBef>
                <a:spcPct val="0"/>
              </a:spcBef>
              <a:spcAft>
                <a:spcPts val="600"/>
              </a:spcAft>
            </a:pPr>
            <a:r>
              <a:rPr lang="en-US" sz="1200" dirty="0"/>
              <a:t> First meeting where new use cases are welcome. 24 contributions were approved in the areas of System operation, Integrated Sensing and Communication, Ubiquitous Connectivity, Immersive communication and Further Use Cases on Industry and Verticals</a:t>
            </a:r>
          </a:p>
          <a:p>
            <a:pPr lvl="1">
              <a:spcBef>
                <a:spcPct val="0"/>
              </a:spcBef>
              <a:spcAft>
                <a:spcPts val="600"/>
              </a:spcAft>
            </a:pPr>
            <a:r>
              <a:rPr lang="en-US" sz="1200" dirty="0"/>
              <a:t> Added AI section in TR at clause 5</a:t>
            </a:r>
          </a:p>
          <a:p>
            <a:pPr lvl="1">
              <a:spcBef>
                <a:spcPct val="0"/>
              </a:spcBef>
              <a:spcAft>
                <a:spcPts val="600"/>
              </a:spcAft>
            </a:pPr>
            <a:r>
              <a:rPr lang="en-US" sz="1200" dirty="0"/>
              <a:t> Discussed the possible way forwards regarding Migration of Services from previous generations. </a:t>
            </a:r>
          </a:p>
          <a:p>
            <a:pPr>
              <a:spcBef>
                <a:spcPct val="0"/>
              </a:spcBef>
            </a:pPr>
            <a:r>
              <a:rPr lang="en-GB" altLang="en-US" sz="1400" dirty="0"/>
              <a:t>Impacts and dependencies on other WGs: none identified</a:t>
            </a:r>
            <a:endParaRPr lang="en-US" altLang="en-US" sz="1400" dirty="0"/>
          </a:p>
          <a:p>
            <a:pPr>
              <a:spcBef>
                <a:spcPct val="0"/>
              </a:spcBef>
            </a:pPr>
            <a:r>
              <a:rPr lang="de-DE" altLang="en-US" sz="1400" dirty="0"/>
              <a:t>Next steps</a:t>
            </a:r>
          </a:p>
          <a:p>
            <a:pPr marL="357188" lvl="1"/>
            <a:r>
              <a:rPr lang="en-US" sz="1100" dirty="0"/>
              <a:t> SA1#109(02/25): Study 20% </a:t>
            </a:r>
          </a:p>
          <a:p>
            <a:pPr marL="538162" lvl="2" indent="0" algn="l" fontAlgn="auto">
              <a:lnSpc>
                <a:spcPct val="100000"/>
              </a:lnSpc>
              <a:buClrTx/>
              <a:buSzTx/>
              <a:buNone/>
            </a:pPr>
            <a:r>
              <a:rPr lang="en-US" sz="1100" dirty="0"/>
              <a:t>- System operation discussion</a:t>
            </a:r>
          </a:p>
          <a:p>
            <a:pPr marL="538162" lvl="2" indent="0" algn="l" fontAlgn="auto">
              <a:lnSpc>
                <a:spcPct val="100000"/>
              </a:lnSpc>
              <a:buClrTx/>
              <a:buSzTx/>
              <a:buNone/>
            </a:pPr>
            <a:r>
              <a:rPr lang="en-US" sz="1100" dirty="0"/>
              <a:t>- New uses cases</a:t>
            </a:r>
          </a:p>
          <a:p>
            <a:pPr marL="538162" lvl="2" indent="0" algn="l" fontAlgn="auto">
              <a:lnSpc>
                <a:spcPct val="100000"/>
              </a:lnSpc>
              <a:buClrTx/>
              <a:buSzTx/>
              <a:buNone/>
            </a:pPr>
            <a:r>
              <a:rPr lang="en-US" sz="1100" dirty="0"/>
              <a:t>- Update on the approved use cases</a:t>
            </a:r>
          </a:p>
          <a:p>
            <a:pPr marL="538162" lvl="2" indent="0" algn="l" fontAlgn="auto">
              <a:lnSpc>
                <a:spcPct val="100000"/>
              </a:lnSpc>
              <a:buClrTx/>
              <a:buSzTx/>
              <a:buNone/>
            </a:pPr>
            <a:r>
              <a:rPr lang="en-US" sz="1100" dirty="0"/>
              <a:t>- Discussion output to 6G workshop</a:t>
            </a:r>
          </a:p>
          <a:p>
            <a:pPr marL="765175" lvl="2" algn="l" fontAlgn="auto">
              <a:lnSpc>
                <a:spcPct val="100000"/>
              </a:lnSpc>
              <a:buClrTx/>
              <a:buSzTx/>
              <a:buFontTx/>
              <a:buChar char="-"/>
            </a:pPr>
            <a:endParaRPr lang="en-US" sz="11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3981390775"/>
              </p:ext>
            </p:extLst>
          </p:nvPr>
        </p:nvGraphicFramePr>
        <p:xfrm>
          <a:off x="443548" y="998982"/>
          <a:ext cx="8180388" cy="600710"/>
        </p:xfrm>
        <a:graphic>
          <a:graphicData uri="http://schemas.openxmlformats.org/drawingml/2006/table">
            <a:tbl>
              <a:tblPr firstRow="1" firstCol="1" bandRow="1">
                <a:tableStyleId>{F5AB1C69-6EDB-4FF4-983F-18BD219EF322}</a:tableStyleId>
              </a:tblPr>
              <a:tblGrid>
                <a:gridCol w="612046">
                  <a:extLst>
                    <a:ext uri="{9D8B030D-6E8A-4147-A177-3AD203B41FA5}">
                      <a16:colId xmlns:a16="http://schemas.microsoft.com/office/drawing/2014/main" val="20000"/>
                    </a:ext>
                  </a:extLst>
                </a:gridCol>
                <a:gridCol w="2897841">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algn="ctr" fontAlgn="t"/>
                      <a:r>
                        <a:rPr lang="en-GB" sz="1000" b="0" i="0" u="none" strike="noStrike" dirty="0">
                          <a:solidFill>
                            <a:srgbClr val="000000"/>
                          </a:solidFill>
                          <a:effectLst/>
                          <a:latin typeface="Arial" panose="020B0604020202020204" pitchFamily="34" charset="0"/>
                        </a:rPr>
                        <a:t>1050110</a:t>
                      </a:r>
                    </a:p>
                  </a:txBody>
                  <a:tcPr marL="9525" marR="9525" marT="9525" marB="0" anchor="ctr"/>
                </a:tc>
                <a:tc>
                  <a:txBody>
                    <a:bodyPr/>
                    <a:lstStyle/>
                    <a:p>
                      <a:pPr algn="l" fontAlgn="t"/>
                      <a:r>
                        <a:rPr lang="en-GB" sz="1100" b="0" i="1" u="none" strike="noStrike" dirty="0">
                          <a:solidFill>
                            <a:srgbClr val="0000FF"/>
                          </a:solidFill>
                          <a:effectLst/>
                          <a:latin typeface="Arial" panose="020B0604020202020204" pitchFamily="34" charset="0"/>
                        </a:rPr>
                        <a:t> </a:t>
                      </a:r>
                      <a:r>
                        <a:rPr lang="en-US" sz="1100" b="0" i="1" u="none" strike="noStrike" dirty="0">
                          <a:solidFill>
                            <a:srgbClr val="0000FF"/>
                          </a:solidFill>
                          <a:effectLst/>
                          <a:latin typeface="Arial" panose="020B0604020202020204" pitchFamily="34" charset="0"/>
                        </a:rPr>
                        <a:t>Study on 6G Use Cases and Service Requirements</a:t>
                      </a:r>
                      <a:endParaRPr lang="en-GB" sz="1100" b="0" i="1" u="none" strike="noStrike" dirty="0">
                        <a:solidFill>
                          <a:srgbClr val="0000FF"/>
                        </a:solidFill>
                        <a:effectLst/>
                        <a:latin typeface="Arial" panose="020B0604020202020204" pitchFamily="34" charset="0"/>
                      </a:endParaRP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FS_6G-REQ</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03/03/2025</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0%</a:t>
                      </a:r>
                      <a:endParaRPr lang="en-GB" sz="800" b="0" i="0" u="none" strike="noStrike" dirty="0">
                        <a:solidFill>
                          <a:srgbClr val="000000"/>
                        </a:solidFill>
                        <a:effectLst/>
                        <a:latin typeface="Arial" panose="020B0604020202020204" pitchFamily="34" charset="0"/>
                      </a:endParaRPr>
                    </a:p>
                  </a:txBody>
                  <a:tcPr marL="7144" marR="7144" marT="7144" marB="0" anchor="ctr"/>
                </a:tc>
                <a:tc>
                  <a:txBody>
                    <a:bodyPr/>
                    <a:lstStyle/>
                    <a:p>
                      <a:pPr marL="0" algn="ctr" defTabSz="914296" rtl="0" eaLnBrk="1" fontAlgn="ctr" latinLnBrk="0" hangingPunct="1"/>
                      <a:r>
                        <a:rPr lang="en-GB" sz="900" b="0" i="0" u="sng" strike="noStrike" kern="1200" dirty="0">
                          <a:solidFill>
                            <a:srgbClr val="0563C1"/>
                          </a:solidFill>
                          <a:effectLst/>
                          <a:latin typeface="Calibri" panose="020F0502020204030204" pitchFamily="34" charset="0"/>
                          <a:ea typeface="+mn-ea"/>
                          <a:cs typeface="+mn-cs"/>
                        </a:rPr>
                        <a:t>SP-241152</a:t>
                      </a:r>
                    </a:p>
                  </a:txBody>
                  <a:tcPr marL="7144" marR="7144" marT="7144" marB="0" anchor="ctr"/>
                </a:tc>
                <a:tc>
                  <a:txBody>
                    <a:bodyPr/>
                    <a:lstStyle/>
                    <a:p>
                      <a:pPr algn="ctr">
                        <a:lnSpc>
                          <a:spcPct val="107000"/>
                        </a:lnSpc>
                        <a:spcAft>
                          <a:spcPts val="800"/>
                        </a:spcAft>
                      </a:pPr>
                      <a:r>
                        <a:rPr lang="en-GB" sz="900" b="1" dirty="0">
                          <a:solidFill>
                            <a:srgbClr val="FF0000"/>
                          </a:solidFill>
                        </a:rPr>
                        <a:t>5%</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3551713"/>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1215C23-8DB6-4380-B915-51146BB20E0B}"/>
              </a:ext>
            </a:extLst>
          </p:cNvPr>
          <p:cNvSpPr txBox="1">
            <a:spLocks/>
          </p:cNvSpPr>
          <p:nvPr/>
        </p:nvSpPr>
        <p:spPr bwMode="auto">
          <a:xfrm>
            <a:off x="722313" y="1927225"/>
            <a:ext cx="7772400" cy="1101725"/>
          </a:xfrm>
          <a:prstGeom prst="rect">
            <a:avLst/>
          </a:prstGeom>
          <a:noFill/>
          <a:ln>
            <a:noFill/>
          </a:ln>
        </p:spPr>
        <p:txBody>
          <a:bodyPr lIns="91430" tIns="45715" rIns="91430" bIns="45715" anchor="ctr">
            <a:normAutofit/>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US" sz="4000" b="1" i="1" kern="0" dirty="0">
                <a:effectLst>
                  <a:outerShdw blurRad="38100" dist="38100" dir="2700000" algn="tl">
                    <a:srgbClr val="C0C0C0"/>
                  </a:outerShdw>
                </a:effectLst>
                <a:ea typeface="ＭＳ Ｐゴシック" charset="0"/>
              </a:rPr>
              <a:t>Thank you</a:t>
            </a:r>
            <a:endParaRPr lang="en-GB" sz="4000" b="1" i="1" kern="0" dirty="0">
              <a:effectLst>
                <a:outerShdw blurRad="38100" dist="38100" dir="2700000" algn="tl">
                  <a:srgbClr val="C0C0C0"/>
                </a:outerShdw>
              </a:effectLst>
              <a:ea typeface="ＭＳ Ｐゴシック" charset="0"/>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FF2DDECF-32DB-9C0E-483E-3BB2A149B76B}"/>
              </a:ext>
            </a:extLst>
          </p:cNvPr>
          <p:cNvSpPr>
            <a:spLocks noGrp="1"/>
          </p:cNvSpPr>
          <p:nvPr>
            <p:ph type="title"/>
          </p:nvPr>
        </p:nvSpPr>
        <p:spPr/>
        <p:txBody>
          <a:bodyPr/>
          <a:lstStyle/>
          <a:p>
            <a:pPr algn="l"/>
            <a:r>
              <a:rPr lang="en-GB" altLang="nl-NL" b="1" dirty="0">
                <a:solidFill>
                  <a:srgbClr val="FF0000"/>
                </a:solidFill>
              </a:rPr>
              <a:t>Summary – overall</a:t>
            </a:r>
          </a:p>
        </p:txBody>
      </p:sp>
      <p:sp>
        <p:nvSpPr>
          <p:cNvPr id="10243" name="Content Placeholder 2">
            <a:extLst>
              <a:ext uri="{FF2B5EF4-FFF2-40B4-BE49-F238E27FC236}">
                <a16:creationId xmlns:a16="http://schemas.microsoft.com/office/drawing/2014/main" id="{4846B15E-A314-FBE4-4CE4-DB947B51E1D9}"/>
              </a:ext>
            </a:extLst>
          </p:cNvPr>
          <p:cNvSpPr>
            <a:spLocks noGrp="1"/>
          </p:cNvSpPr>
          <p:nvPr>
            <p:ph idx="1"/>
          </p:nvPr>
        </p:nvSpPr>
        <p:spPr>
          <a:xfrm>
            <a:off x="198120" y="824742"/>
            <a:ext cx="8747760" cy="4147308"/>
          </a:xfrm>
        </p:spPr>
        <p:txBody>
          <a:bodyPr/>
          <a:lstStyle/>
          <a:p>
            <a:pPr marL="341305" indent="-341305"/>
            <a:r>
              <a:rPr lang="en-US" altLang="nl-NL" sz="1800" b="1" dirty="0"/>
              <a:t>5G Advanced topics are progressing</a:t>
            </a:r>
            <a:r>
              <a:rPr lang="en-US" altLang="nl-NL" sz="1400" dirty="0"/>
              <a:t> </a:t>
            </a:r>
          </a:p>
          <a:p>
            <a:pPr marL="739807" lvl="1" indent="-341305"/>
            <a:r>
              <a:rPr lang="en-US" altLang="nl-NL" sz="1400" dirty="0"/>
              <a:t>The aim is to be 80% normative ready by March 2025</a:t>
            </a:r>
          </a:p>
          <a:p>
            <a:pPr marL="739807" lvl="1" indent="-341305"/>
            <a:r>
              <a:rPr lang="en-US" altLang="nl-NL" sz="1400" dirty="0"/>
              <a:t>SA1#108 was the last meeting to include use cases.</a:t>
            </a:r>
          </a:p>
          <a:p>
            <a:pPr marL="739807" lvl="1" indent="-341305"/>
            <a:r>
              <a:rPr lang="en-US" altLang="nl-NL" sz="1400" dirty="0"/>
              <a:t>Consolidation has started.</a:t>
            </a:r>
          </a:p>
          <a:p>
            <a:pPr marL="341305" indent="-341305"/>
            <a:r>
              <a:rPr lang="en-US" sz="1800" b="1" dirty="0"/>
              <a:t>SA1#108 was the first meeting on 6G use cases</a:t>
            </a:r>
          </a:p>
          <a:p>
            <a:pPr marL="739807" lvl="1" indent="-341305"/>
            <a:r>
              <a:rPr lang="en-US" sz="1400" dirty="0"/>
              <a:t>Exceptionally high number of contributions for this topic.</a:t>
            </a:r>
          </a:p>
          <a:p>
            <a:pPr marL="739807" lvl="1" indent="-341305"/>
            <a:r>
              <a:rPr lang="en-US" sz="1400" dirty="0"/>
              <a:t>Only 10% of the contributions were agreed.</a:t>
            </a:r>
          </a:p>
          <a:p>
            <a:pPr marL="739807" lvl="1" indent="-341305"/>
            <a:r>
              <a:rPr lang="en-US" sz="1400" dirty="0"/>
              <a:t>Parallel sessions will be re-arranged for next meetings. </a:t>
            </a:r>
            <a:endParaRPr lang="en-US" sz="1000" b="1" dirty="0"/>
          </a:p>
          <a:p>
            <a:pPr marL="341305" indent="-341305"/>
            <a:r>
              <a:rPr lang="en-US" sz="1800" b="1" dirty="0"/>
              <a:t>Work between meetings:</a:t>
            </a:r>
          </a:p>
          <a:p>
            <a:pPr marL="739807" lvl="1" indent="-341305"/>
            <a:r>
              <a:rPr lang="en-US" sz="1400" dirty="0"/>
              <a:t>Due to the intense work, the chair proposed to have an (electronic) additional meeting SA1#108bis</a:t>
            </a:r>
          </a:p>
          <a:p>
            <a:pPr marL="739807" lvl="1" indent="-341305"/>
            <a:r>
              <a:rPr lang="en-US" sz="1400" dirty="0"/>
              <a:t>No consensus was found</a:t>
            </a:r>
          </a:p>
          <a:p>
            <a:pPr marL="739807" lvl="1" indent="-341305"/>
            <a:r>
              <a:rPr lang="en-US" sz="1400" dirty="0"/>
              <a:t>Specific calls will be planned before SA1#109 on different topics.</a:t>
            </a:r>
          </a:p>
        </p:txBody>
      </p:sp>
    </p:spTree>
    <p:extLst>
      <p:ext uri="{BB962C8B-B14F-4D97-AF65-F5344CB8AC3E}">
        <p14:creationId xmlns:p14="http://schemas.microsoft.com/office/powerpoint/2010/main" val="391996714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cxnSp>
        <p:nvCxnSpPr>
          <p:cNvPr id="130" name="Google Shape;130;p20"/>
          <p:cNvCxnSpPr/>
          <p:nvPr/>
        </p:nvCxnSpPr>
        <p:spPr>
          <a:xfrm>
            <a:off x="4122737" y="1135062"/>
            <a:ext cx="0" cy="3724200"/>
          </a:xfrm>
          <a:prstGeom prst="straightConnector1">
            <a:avLst/>
          </a:prstGeom>
          <a:noFill/>
          <a:ln w="9525" cap="flat" cmpd="sng">
            <a:solidFill>
              <a:srgbClr val="9BBB59"/>
            </a:solidFill>
            <a:prstDash val="solid"/>
            <a:miter lim="800000"/>
            <a:headEnd type="none" w="med" len="med"/>
            <a:tailEnd type="none" w="med" len="med"/>
          </a:ln>
        </p:spPr>
      </p:cxnSp>
      <p:cxnSp>
        <p:nvCxnSpPr>
          <p:cNvPr id="119" name="Google Shape;119;p20"/>
          <p:cNvCxnSpPr/>
          <p:nvPr/>
        </p:nvCxnSpPr>
        <p:spPr>
          <a:xfrm>
            <a:off x="623887" y="1446212"/>
            <a:ext cx="0" cy="30702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20" name="Google Shape;120;p20"/>
          <p:cNvCxnSpPr/>
          <p:nvPr/>
        </p:nvCxnSpPr>
        <p:spPr>
          <a:xfrm>
            <a:off x="0" y="669925"/>
            <a:ext cx="8666100" cy="0"/>
          </a:xfrm>
          <a:prstGeom prst="straightConnector1">
            <a:avLst/>
          </a:prstGeom>
          <a:noFill/>
          <a:ln w="9525" cap="flat" cmpd="sng">
            <a:solidFill>
              <a:srgbClr val="98B954"/>
            </a:solidFill>
            <a:prstDash val="solid"/>
            <a:miter lim="800000"/>
            <a:headEnd type="none" w="med" len="med"/>
            <a:tailEnd type="none" w="med" len="med"/>
          </a:ln>
        </p:spPr>
      </p:cxnSp>
      <p:sp>
        <p:nvSpPr>
          <p:cNvPr id="121" name="Google Shape;121;p20"/>
          <p:cNvSpPr txBox="1"/>
          <p:nvPr/>
        </p:nvSpPr>
        <p:spPr>
          <a:xfrm>
            <a:off x="767543" y="36493"/>
            <a:ext cx="7142100" cy="3888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0000"/>
              </a:buClr>
              <a:buSzPts val="2400"/>
              <a:buFont typeface="Montserrat"/>
              <a:buNone/>
            </a:pPr>
            <a:r>
              <a:rPr lang="en-US" sz="2400" b="0" i="0" u="none" strike="noStrike" cap="none" dirty="0">
                <a:solidFill>
                  <a:srgbClr val="FF0000"/>
                </a:solidFill>
                <a:latin typeface="Montserrat"/>
                <a:ea typeface="Montserrat"/>
                <a:cs typeface="Montserrat"/>
                <a:sym typeface="Montserrat"/>
              </a:rPr>
              <a:t>Release 20 SA1 work planning </a:t>
            </a:r>
            <a:endParaRPr sz="2000" b="0" i="0" u="none" strike="noStrike" cap="none" dirty="0">
              <a:solidFill>
                <a:srgbClr val="FF0000"/>
              </a:solidFill>
              <a:latin typeface="Montserrat"/>
              <a:ea typeface="Montserrat"/>
              <a:cs typeface="Montserrat"/>
              <a:sym typeface="Montserrat"/>
            </a:endParaRPr>
          </a:p>
        </p:txBody>
      </p:sp>
      <p:sp>
        <p:nvSpPr>
          <p:cNvPr id="122" name="Google Shape;122;p20"/>
          <p:cNvSpPr txBox="1"/>
          <p:nvPr/>
        </p:nvSpPr>
        <p:spPr>
          <a:xfrm>
            <a:off x="1125537" y="844550"/>
            <a:ext cx="6510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TSG#101</a:t>
            </a:r>
            <a:endParaRPr/>
          </a:p>
        </p:txBody>
      </p:sp>
      <p:cxnSp>
        <p:nvCxnSpPr>
          <p:cNvPr id="123" name="Google Shape;123;p20"/>
          <p:cNvCxnSpPr/>
          <p:nvPr/>
        </p:nvCxnSpPr>
        <p:spPr>
          <a:xfrm>
            <a:off x="2716212" y="1182687"/>
            <a:ext cx="0" cy="3724200"/>
          </a:xfrm>
          <a:prstGeom prst="straightConnector1">
            <a:avLst/>
          </a:prstGeom>
          <a:noFill/>
          <a:ln w="9525" cap="flat" cmpd="sng">
            <a:solidFill>
              <a:srgbClr val="9BBB59"/>
            </a:solidFill>
            <a:prstDash val="solid"/>
            <a:miter lim="800000"/>
            <a:headEnd type="none" w="med" len="med"/>
            <a:tailEnd type="none" w="med" len="med"/>
          </a:ln>
        </p:spPr>
      </p:cxnSp>
      <p:cxnSp>
        <p:nvCxnSpPr>
          <p:cNvPr id="124" name="Google Shape;124;p20"/>
          <p:cNvCxnSpPr/>
          <p:nvPr/>
        </p:nvCxnSpPr>
        <p:spPr>
          <a:xfrm>
            <a:off x="293687" y="1206500"/>
            <a:ext cx="0" cy="3803700"/>
          </a:xfrm>
          <a:prstGeom prst="straightConnector1">
            <a:avLst/>
          </a:prstGeom>
          <a:noFill/>
          <a:ln w="9525" cap="flat" cmpd="sng">
            <a:solidFill>
              <a:srgbClr val="9BBB59"/>
            </a:solidFill>
            <a:prstDash val="solid"/>
            <a:miter lim="800000"/>
            <a:headEnd type="none" w="med" len="med"/>
            <a:tailEnd type="none" w="med" len="med"/>
          </a:ln>
        </p:spPr>
      </p:cxnSp>
      <p:cxnSp>
        <p:nvCxnSpPr>
          <p:cNvPr id="125" name="Google Shape;125;p20"/>
          <p:cNvCxnSpPr/>
          <p:nvPr/>
        </p:nvCxnSpPr>
        <p:spPr>
          <a:xfrm>
            <a:off x="1425575" y="1182687"/>
            <a:ext cx="0" cy="3724200"/>
          </a:xfrm>
          <a:prstGeom prst="straightConnector1">
            <a:avLst/>
          </a:prstGeom>
          <a:noFill/>
          <a:ln w="9525" cap="flat" cmpd="sng">
            <a:solidFill>
              <a:srgbClr val="9BBB59"/>
            </a:solidFill>
            <a:prstDash val="solid"/>
            <a:miter lim="800000"/>
            <a:headEnd type="none" w="med" len="med"/>
            <a:tailEnd type="none" w="med" len="med"/>
          </a:ln>
        </p:spPr>
      </p:cxnSp>
      <p:cxnSp>
        <p:nvCxnSpPr>
          <p:cNvPr id="126" name="Google Shape;126;p20"/>
          <p:cNvCxnSpPr/>
          <p:nvPr/>
        </p:nvCxnSpPr>
        <p:spPr>
          <a:xfrm>
            <a:off x="8069262" y="1182687"/>
            <a:ext cx="0" cy="3806700"/>
          </a:xfrm>
          <a:prstGeom prst="straightConnector1">
            <a:avLst/>
          </a:prstGeom>
          <a:noFill/>
          <a:ln w="9525" cap="flat" cmpd="sng">
            <a:solidFill>
              <a:srgbClr val="9BBB59"/>
            </a:solidFill>
            <a:prstDash val="solid"/>
            <a:miter lim="800000"/>
            <a:headEnd type="none" w="med" len="med"/>
            <a:tailEnd type="none" w="med" len="med"/>
          </a:ln>
        </p:spPr>
      </p:cxnSp>
      <p:cxnSp>
        <p:nvCxnSpPr>
          <p:cNvPr id="127" name="Google Shape;127;p20"/>
          <p:cNvCxnSpPr/>
          <p:nvPr/>
        </p:nvCxnSpPr>
        <p:spPr>
          <a:xfrm>
            <a:off x="6826250" y="1182687"/>
            <a:ext cx="0" cy="3753000"/>
          </a:xfrm>
          <a:prstGeom prst="straightConnector1">
            <a:avLst/>
          </a:prstGeom>
          <a:noFill/>
          <a:ln w="9525" cap="flat" cmpd="sng">
            <a:solidFill>
              <a:srgbClr val="9BBB59"/>
            </a:solidFill>
            <a:prstDash val="solid"/>
            <a:miter lim="800000"/>
            <a:headEnd type="none" w="med" len="med"/>
            <a:tailEnd type="none" w="med" len="med"/>
          </a:ln>
        </p:spPr>
      </p:cxnSp>
      <p:cxnSp>
        <p:nvCxnSpPr>
          <p:cNvPr id="128" name="Google Shape;128;p20"/>
          <p:cNvCxnSpPr/>
          <p:nvPr/>
        </p:nvCxnSpPr>
        <p:spPr>
          <a:xfrm>
            <a:off x="5434012" y="1182687"/>
            <a:ext cx="0" cy="3724200"/>
          </a:xfrm>
          <a:prstGeom prst="straightConnector1">
            <a:avLst/>
          </a:prstGeom>
          <a:noFill/>
          <a:ln w="9525" cap="flat" cmpd="sng">
            <a:solidFill>
              <a:srgbClr val="9BBB59"/>
            </a:solidFill>
            <a:prstDash val="solid"/>
            <a:miter lim="800000"/>
            <a:headEnd type="none" w="med" len="med"/>
            <a:tailEnd type="none" w="med" len="med"/>
          </a:ln>
        </p:spPr>
      </p:cxnSp>
      <p:cxnSp>
        <p:nvCxnSpPr>
          <p:cNvPr id="129" name="Google Shape;129;p20"/>
          <p:cNvCxnSpPr/>
          <p:nvPr/>
        </p:nvCxnSpPr>
        <p:spPr>
          <a:xfrm>
            <a:off x="6130925" y="1182687"/>
            <a:ext cx="0" cy="3724200"/>
          </a:xfrm>
          <a:prstGeom prst="straightConnector1">
            <a:avLst/>
          </a:prstGeom>
          <a:noFill/>
          <a:ln w="9525" cap="flat" cmpd="sng">
            <a:solidFill>
              <a:srgbClr val="9BBB59"/>
            </a:solidFill>
            <a:prstDash val="solid"/>
            <a:miter lim="800000"/>
            <a:headEnd type="none" w="med" len="med"/>
            <a:tailEnd type="none" w="med" len="med"/>
          </a:ln>
        </p:spPr>
      </p:cxnSp>
      <p:cxnSp>
        <p:nvCxnSpPr>
          <p:cNvPr id="131" name="Google Shape;131;p20"/>
          <p:cNvCxnSpPr/>
          <p:nvPr/>
        </p:nvCxnSpPr>
        <p:spPr>
          <a:xfrm>
            <a:off x="3390435" y="1182687"/>
            <a:ext cx="0" cy="3724200"/>
          </a:xfrm>
          <a:prstGeom prst="straightConnector1">
            <a:avLst/>
          </a:prstGeom>
          <a:noFill/>
          <a:ln w="9525" cap="flat" cmpd="sng">
            <a:solidFill>
              <a:srgbClr val="9BBB59"/>
            </a:solidFill>
            <a:prstDash val="solid"/>
            <a:miter lim="800000"/>
            <a:headEnd type="none" w="med" len="med"/>
            <a:tailEnd type="none" w="med" len="med"/>
          </a:ln>
        </p:spPr>
      </p:cxnSp>
      <p:cxnSp>
        <p:nvCxnSpPr>
          <p:cNvPr id="132" name="Google Shape;132;p20"/>
          <p:cNvCxnSpPr/>
          <p:nvPr/>
        </p:nvCxnSpPr>
        <p:spPr>
          <a:xfrm>
            <a:off x="8602662" y="1185862"/>
            <a:ext cx="0" cy="3803700"/>
          </a:xfrm>
          <a:prstGeom prst="straightConnector1">
            <a:avLst/>
          </a:prstGeom>
          <a:noFill/>
          <a:ln w="9525" cap="flat" cmpd="sng">
            <a:solidFill>
              <a:srgbClr val="9BBB59"/>
            </a:solidFill>
            <a:prstDash val="solid"/>
            <a:miter lim="800000"/>
            <a:headEnd type="none" w="med" len="med"/>
            <a:tailEnd type="none" w="med" len="med"/>
          </a:ln>
        </p:spPr>
      </p:cxnSp>
      <p:sp>
        <p:nvSpPr>
          <p:cNvPr id="133" name="Google Shape;133;p20"/>
          <p:cNvSpPr txBox="1"/>
          <p:nvPr/>
        </p:nvSpPr>
        <p:spPr>
          <a:xfrm>
            <a:off x="1670050" y="844550"/>
            <a:ext cx="6747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TSG#102</a:t>
            </a:r>
            <a:endParaRPr/>
          </a:p>
        </p:txBody>
      </p:sp>
      <p:sp>
        <p:nvSpPr>
          <p:cNvPr id="134" name="Google Shape;134;p20"/>
          <p:cNvSpPr txBox="1"/>
          <p:nvPr/>
        </p:nvSpPr>
        <p:spPr>
          <a:xfrm>
            <a:off x="2343150" y="844550"/>
            <a:ext cx="6762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TSG#103</a:t>
            </a:r>
            <a:endParaRPr/>
          </a:p>
        </p:txBody>
      </p:sp>
      <p:sp>
        <p:nvSpPr>
          <p:cNvPr id="135" name="Google Shape;135;p20"/>
          <p:cNvSpPr txBox="1"/>
          <p:nvPr/>
        </p:nvSpPr>
        <p:spPr>
          <a:xfrm>
            <a:off x="3057525" y="844550"/>
            <a:ext cx="6858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TSG#104</a:t>
            </a:r>
            <a:endParaRPr/>
          </a:p>
        </p:txBody>
      </p:sp>
      <p:sp>
        <p:nvSpPr>
          <p:cNvPr id="136" name="Google Shape;136;p20"/>
          <p:cNvSpPr txBox="1"/>
          <p:nvPr/>
        </p:nvSpPr>
        <p:spPr>
          <a:xfrm>
            <a:off x="3838575" y="844550"/>
            <a:ext cx="6762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TSG#105</a:t>
            </a:r>
            <a:endParaRPr/>
          </a:p>
        </p:txBody>
      </p:sp>
      <p:sp>
        <p:nvSpPr>
          <p:cNvPr id="137" name="Google Shape;137;p20"/>
          <p:cNvSpPr txBox="1"/>
          <p:nvPr/>
        </p:nvSpPr>
        <p:spPr>
          <a:xfrm>
            <a:off x="4410075" y="844550"/>
            <a:ext cx="6795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TSG#106</a:t>
            </a:r>
            <a:endParaRPr/>
          </a:p>
        </p:txBody>
      </p:sp>
      <p:sp>
        <p:nvSpPr>
          <p:cNvPr id="138" name="Google Shape;138;p20"/>
          <p:cNvSpPr txBox="1"/>
          <p:nvPr/>
        </p:nvSpPr>
        <p:spPr>
          <a:xfrm>
            <a:off x="5084762" y="844550"/>
            <a:ext cx="6780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TSG#107</a:t>
            </a:r>
            <a:endParaRPr/>
          </a:p>
        </p:txBody>
      </p:sp>
      <p:sp>
        <p:nvSpPr>
          <p:cNvPr id="139" name="Google Shape;139;p20"/>
          <p:cNvSpPr txBox="1"/>
          <p:nvPr/>
        </p:nvSpPr>
        <p:spPr>
          <a:xfrm>
            <a:off x="5741987" y="844550"/>
            <a:ext cx="6825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TSG#108</a:t>
            </a:r>
            <a:endParaRPr/>
          </a:p>
        </p:txBody>
      </p:sp>
      <p:sp>
        <p:nvSpPr>
          <p:cNvPr id="140" name="Google Shape;140;p20"/>
          <p:cNvSpPr txBox="1"/>
          <p:nvPr/>
        </p:nvSpPr>
        <p:spPr>
          <a:xfrm>
            <a:off x="6472237" y="844550"/>
            <a:ext cx="6795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TSG#109</a:t>
            </a:r>
            <a:endParaRPr/>
          </a:p>
        </p:txBody>
      </p:sp>
      <p:sp>
        <p:nvSpPr>
          <p:cNvPr id="141" name="Google Shape;141;p20"/>
          <p:cNvSpPr txBox="1"/>
          <p:nvPr/>
        </p:nvSpPr>
        <p:spPr>
          <a:xfrm>
            <a:off x="7115175" y="844550"/>
            <a:ext cx="6510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TSG#110</a:t>
            </a:r>
            <a:endParaRPr/>
          </a:p>
        </p:txBody>
      </p:sp>
      <p:sp>
        <p:nvSpPr>
          <p:cNvPr id="142" name="Google Shape;142;p20"/>
          <p:cNvSpPr txBox="1"/>
          <p:nvPr/>
        </p:nvSpPr>
        <p:spPr>
          <a:xfrm>
            <a:off x="7681912" y="844550"/>
            <a:ext cx="6159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TSG#111</a:t>
            </a:r>
            <a:endParaRPr/>
          </a:p>
        </p:txBody>
      </p:sp>
      <p:sp>
        <p:nvSpPr>
          <p:cNvPr id="143" name="Google Shape;143;p20"/>
          <p:cNvSpPr txBox="1"/>
          <p:nvPr/>
        </p:nvSpPr>
        <p:spPr>
          <a:xfrm>
            <a:off x="8262937" y="844550"/>
            <a:ext cx="6399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TSG#112</a:t>
            </a:r>
            <a:endParaRPr/>
          </a:p>
        </p:txBody>
      </p:sp>
      <p:sp>
        <p:nvSpPr>
          <p:cNvPr id="144" name="Google Shape;144;p20"/>
          <p:cNvSpPr txBox="1"/>
          <p:nvPr/>
        </p:nvSpPr>
        <p:spPr>
          <a:xfrm>
            <a:off x="-33337" y="858837"/>
            <a:ext cx="6318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TSG#99</a:t>
            </a:r>
            <a:endParaRPr/>
          </a:p>
        </p:txBody>
      </p:sp>
      <p:sp>
        <p:nvSpPr>
          <p:cNvPr id="145" name="Google Shape;145;p20"/>
          <p:cNvSpPr txBox="1"/>
          <p:nvPr/>
        </p:nvSpPr>
        <p:spPr>
          <a:xfrm>
            <a:off x="3162300" y="547687"/>
            <a:ext cx="498600" cy="246000"/>
          </a:xfrm>
          <a:prstGeom prst="rect">
            <a:avLst/>
          </a:prstGeom>
          <a:solidFill>
            <a:srgbClr val="9BBB59"/>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000"/>
              <a:buFont typeface="Montserrat"/>
              <a:buNone/>
            </a:pPr>
            <a:r>
              <a:rPr lang="en-US" sz="1000" b="0" i="0" u="none">
                <a:solidFill>
                  <a:srgbClr val="FFFFFF"/>
                </a:solidFill>
                <a:latin typeface="Montserrat"/>
                <a:ea typeface="Montserrat"/>
                <a:cs typeface="Montserrat"/>
                <a:sym typeface="Montserrat"/>
              </a:rPr>
              <a:t>2024</a:t>
            </a:r>
            <a:endParaRPr/>
          </a:p>
        </p:txBody>
      </p:sp>
      <p:sp>
        <p:nvSpPr>
          <p:cNvPr id="146" name="Google Shape;146;p20"/>
          <p:cNvSpPr txBox="1"/>
          <p:nvPr/>
        </p:nvSpPr>
        <p:spPr>
          <a:xfrm>
            <a:off x="5865812" y="547687"/>
            <a:ext cx="485700" cy="246000"/>
          </a:xfrm>
          <a:prstGeom prst="rect">
            <a:avLst/>
          </a:prstGeom>
          <a:solidFill>
            <a:srgbClr val="9BBB59"/>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000"/>
              <a:buFont typeface="Montserrat"/>
              <a:buNone/>
            </a:pPr>
            <a:r>
              <a:rPr lang="en-US" sz="1000" b="0" i="0" u="none">
                <a:solidFill>
                  <a:srgbClr val="FFFFFF"/>
                </a:solidFill>
                <a:latin typeface="Montserrat"/>
                <a:ea typeface="Montserrat"/>
                <a:cs typeface="Montserrat"/>
                <a:sym typeface="Montserrat"/>
              </a:rPr>
              <a:t>2025</a:t>
            </a:r>
            <a:endParaRPr/>
          </a:p>
        </p:txBody>
      </p:sp>
      <p:sp>
        <p:nvSpPr>
          <p:cNvPr id="147" name="Google Shape;147;p20"/>
          <p:cNvSpPr txBox="1"/>
          <p:nvPr/>
        </p:nvSpPr>
        <p:spPr>
          <a:xfrm>
            <a:off x="1257300" y="947737"/>
            <a:ext cx="3732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Sep.</a:t>
            </a:r>
            <a:endParaRPr/>
          </a:p>
        </p:txBody>
      </p:sp>
      <p:sp>
        <p:nvSpPr>
          <p:cNvPr id="148" name="Google Shape;148;p20"/>
          <p:cNvSpPr txBox="1"/>
          <p:nvPr/>
        </p:nvSpPr>
        <p:spPr>
          <a:xfrm>
            <a:off x="2551112" y="935037"/>
            <a:ext cx="3762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Mar.</a:t>
            </a:r>
            <a:endParaRPr/>
          </a:p>
        </p:txBody>
      </p:sp>
      <p:sp>
        <p:nvSpPr>
          <p:cNvPr id="149" name="Google Shape;149;p20"/>
          <p:cNvSpPr txBox="1"/>
          <p:nvPr/>
        </p:nvSpPr>
        <p:spPr>
          <a:xfrm>
            <a:off x="7878762" y="947737"/>
            <a:ext cx="3762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Mar.</a:t>
            </a:r>
            <a:endParaRPr/>
          </a:p>
        </p:txBody>
      </p:sp>
      <p:sp>
        <p:nvSpPr>
          <p:cNvPr id="150" name="Google Shape;150;p20"/>
          <p:cNvSpPr txBox="1"/>
          <p:nvPr/>
        </p:nvSpPr>
        <p:spPr>
          <a:xfrm>
            <a:off x="5216525" y="947737"/>
            <a:ext cx="3762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Mar.</a:t>
            </a:r>
            <a:endParaRPr/>
          </a:p>
        </p:txBody>
      </p:sp>
      <p:sp>
        <p:nvSpPr>
          <p:cNvPr id="151" name="Google Shape;151;p20"/>
          <p:cNvSpPr txBox="1"/>
          <p:nvPr/>
        </p:nvSpPr>
        <p:spPr>
          <a:xfrm>
            <a:off x="3238500" y="947737"/>
            <a:ext cx="3699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Jun.</a:t>
            </a:r>
            <a:endParaRPr/>
          </a:p>
        </p:txBody>
      </p:sp>
      <p:sp>
        <p:nvSpPr>
          <p:cNvPr id="152" name="Google Shape;152;p20"/>
          <p:cNvSpPr txBox="1"/>
          <p:nvPr/>
        </p:nvSpPr>
        <p:spPr>
          <a:xfrm>
            <a:off x="5951537" y="947737"/>
            <a:ext cx="3699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Jun.</a:t>
            </a:r>
            <a:endParaRPr/>
          </a:p>
        </p:txBody>
      </p:sp>
      <p:sp>
        <p:nvSpPr>
          <p:cNvPr id="153" name="Google Shape;153;p20"/>
          <p:cNvSpPr txBox="1"/>
          <p:nvPr/>
        </p:nvSpPr>
        <p:spPr>
          <a:xfrm>
            <a:off x="8453437" y="947737"/>
            <a:ext cx="3699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Jun.</a:t>
            </a:r>
            <a:endParaRPr/>
          </a:p>
        </p:txBody>
      </p:sp>
      <p:sp>
        <p:nvSpPr>
          <p:cNvPr id="154" name="Google Shape;154;p20"/>
          <p:cNvSpPr txBox="1"/>
          <p:nvPr/>
        </p:nvSpPr>
        <p:spPr>
          <a:xfrm>
            <a:off x="4013200" y="947737"/>
            <a:ext cx="3732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Sep.</a:t>
            </a:r>
            <a:endParaRPr/>
          </a:p>
        </p:txBody>
      </p:sp>
      <p:sp>
        <p:nvSpPr>
          <p:cNvPr id="155" name="Google Shape;155;p20"/>
          <p:cNvSpPr txBox="1"/>
          <p:nvPr/>
        </p:nvSpPr>
        <p:spPr>
          <a:xfrm>
            <a:off x="6662737" y="947737"/>
            <a:ext cx="3732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Sep.</a:t>
            </a:r>
            <a:endParaRPr/>
          </a:p>
        </p:txBody>
      </p:sp>
      <p:sp>
        <p:nvSpPr>
          <p:cNvPr id="156" name="Google Shape;156;p20"/>
          <p:cNvSpPr txBox="1"/>
          <p:nvPr/>
        </p:nvSpPr>
        <p:spPr>
          <a:xfrm>
            <a:off x="109537" y="968375"/>
            <a:ext cx="3762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Mar.</a:t>
            </a:r>
            <a:endParaRPr/>
          </a:p>
        </p:txBody>
      </p:sp>
      <p:sp>
        <p:nvSpPr>
          <p:cNvPr id="157" name="Google Shape;157;p20"/>
          <p:cNvSpPr txBox="1"/>
          <p:nvPr/>
        </p:nvSpPr>
        <p:spPr>
          <a:xfrm>
            <a:off x="1854200" y="947737"/>
            <a:ext cx="3843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Dec.</a:t>
            </a:r>
            <a:endParaRPr/>
          </a:p>
        </p:txBody>
      </p:sp>
      <p:sp>
        <p:nvSpPr>
          <p:cNvPr id="158" name="Google Shape;158;p20"/>
          <p:cNvSpPr txBox="1"/>
          <p:nvPr/>
        </p:nvSpPr>
        <p:spPr>
          <a:xfrm>
            <a:off x="4605337" y="947737"/>
            <a:ext cx="3843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Dec.</a:t>
            </a:r>
            <a:endParaRPr/>
          </a:p>
        </p:txBody>
      </p:sp>
      <p:sp>
        <p:nvSpPr>
          <p:cNvPr id="159" name="Google Shape;159;p20"/>
          <p:cNvSpPr txBox="1"/>
          <p:nvPr/>
        </p:nvSpPr>
        <p:spPr>
          <a:xfrm>
            <a:off x="7304087" y="947737"/>
            <a:ext cx="3843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Dec.</a:t>
            </a:r>
            <a:endParaRPr/>
          </a:p>
        </p:txBody>
      </p:sp>
      <p:sp>
        <p:nvSpPr>
          <p:cNvPr id="160" name="Google Shape;160;p20"/>
          <p:cNvSpPr txBox="1"/>
          <p:nvPr/>
        </p:nvSpPr>
        <p:spPr>
          <a:xfrm>
            <a:off x="8359775" y="528637"/>
            <a:ext cx="492000" cy="246000"/>
          </a:xfrm>
          <a:prstGeom prst="rect">
            <a:avLst/>
          </a:prstGeom>
          <a:solidFill>
            <a:srgbClr val="9BBB59"/>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000"/>
              <a:buFont typeface="Montserrat"/>
              <a:buNone/>
            </a:pPr>
            <a:r>
              <a:rPr lang="en-US" sz="1000" b="0" i="0" u="none">
                <a:solidFill>
                  <a:srgbClr val="FFFFFF"/>
                </a:solidFill>
                <a:latin typeface="Montserrat"/>
                <a:ea typeface="Montserrat"/>
                <a:cs typeface="Montserrat"/>
                <a:sym typeface="Montserrat"/>
              </a:rPr>
              <a:t>2026</a:t>
            </a:r>
            <a:endParaRPr/>
          </a:p>
        </p:txBody>
      </p:sp>
      <p:sp>
        <p:nvSpPr>
          <p:cNvPr id="163" name="Google Shape;163;p20"/>
          <p:cNvSpPr txBox="1"/>
          <p:nvPr/>
        </p:nvSpPr>
        <p:spPr>
          <a:xfrm>
            <a:off x="517525" y="862012"/>
            <a:ext cx="6858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TSG#100</a:t>
            </a:r>
            <a:endParaRPr/>
          </a:p>
        </p:txBody>
      </p:sp>
      <p:sp>
        <p:nvSpPr>
          <p:cNvPr id="164" name="Google Shape;164;p20"/>
          <p:cNvSpPr txBox="1"/>
          <p:nvPr/>
        </p:nvSpPr>
        <p:spPr>
          <a:xfrm>
            <a:off x="749300" y="965200"/>
            <a:ext cx="406500" cy="200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700"/>
              <a:buFont typeface="Montserrat"/>
              <a:buNone/>
            </a:pPr>
            <a:r>
              <a:rPr lang="en-US" sz="700" b="0" i="0" u="none">
                <a:solidFill>
                  <a:schemeClr val="dk1"/>
                </a:solidFill>
                <a:latin typeface="Montserrat"/>
                <a:ea typeface="Montserrat"/>
                <a:cs typeface="Montserrat"/>
                <a:sym typeface="Montserrat"/>
              </a:rPr>
              <a:t>June</a:t>
            </a:r>
            <a:endParaRPr/>
          </a:p>
        </p:txBody>
      </p:sp>
      <p:sp>
        <p:nvSpPr>
          <p:cNvPr id="166" name="Google Shape;166;p20"/>
          <p:cNvSpPr txBox="1"/>
          <p:nvPr/>
        </p:nvSpPr>
        <p:spPr>
          <a:xfrm>
            <a:off x="903287" y="550862"/>
            <a:ext cx="485700" cy="246000"/>
          </a:xfrm>
          <a:prstGeom prst="rect">
            <a:avLst/>
          </a:prstGeom>
          <a:solidFill>
            <a:srgbClr val="9BBB59"/>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000"/>
              <a:buFont typeface="Montserrat"/>
              <a:buNone/>
            </a:pPr>
            <a:r>
              <a:rPr lang="en-US" sz="1000" b="0" i="0" u="none">
                <a:solidFill>
                  <a:srgbClr val="FFFFFF"/>
                </a:solidFill>
                <a:latin typeface="Montserrat"/>
                <a:ea typeface="Montserrat"/>
                <a:cs typeface="Montserrat"/>
                <a:sym typeface="Montserrat"/>
              </a:rPr>
              <a:t>2023</a:t>
            </a:r>
            <a:endParaRPr/>
          </a:p>
        </p:txBody>
      </p:sp>
      <p:sp>
        <p:nvSpPr>
          <p:cNvPr id="167" name="Google Shape;167;p20"/>
          <p:cNvSpPr txBox="1"/>
          <p:nvPr/>
        </p:nvSpPr>
        <p:spPr>
          <a:xfrm>
            <a:off x="4666312" y="4796799"/>
            <a:ext cx="870000" cy="369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dirty="0">
                <a:solidFill>
                  <a:schemeClr val="accent6">
                    <a:lumMod val="75000"/>
                  </a:schemeClr>
                </a:solidFill>
                <a:latin typeface="Arial"/>
                <a:ea typeface="Arial"/>
                <a:cs typeface="Arial"/>
                <a:sym typeface="Arial"/>
              </a:rPr>
              <a:t>Now</a:t>
            </a:r>
            <a:endParaRPr dirty="0">
              <a:solidFill>
                <a:schemeClr val="accent6">
                  <a:lumMod val="75000"/>
                </a:schemeClr>
              </a:solidFill>
            </a:endParaRPr>
          </a:p>
        </p:txBody>
      </p:sp>
      <p:cxnSp>
        <p:nvCxnSpPr>
          <p:cNvPr id="169" name="Google Shape;169;p20"/>
          <p:cNvCxnSpPr/>
          <p:nvPr/>
        </p:nvCxnSpPr>
        <p:spPr>
          <a:xfrm>
            <a:off x="901700" y="1138237"/>
            <a:ext cx="0" cy="3724200"/>
          </a:xfrm>
          <a:prstGeom prst="straightConnector1">
            <a:avLst/>
          </a:prstGeom>
          <a:noFill/>
          <a:ln w="9525" cap="flat" cmpd="sng">
            <a:solidFill>
              <a:srgbClr val="9BBB59"/>
            </a:solidFill>
            <a:prstDash val="solid"/>
            <a:miter lim="800000"/>
            <a:headEnd type="none" w="med" len="med"/>
            <a:tailEnd type="none" w="med" len="med"/>
          </a:ln>
        </p:spPr>
      </p:cxnSp>
      <p:cxnSp>
        <p:nvCxnSpPr>
          <p:cNvPr id="170" name="Google Shape;170;p20"/>
          <p:cNvCxnSpPr/>
          <p:nvPr/>
        </p:nvCxnSpPr>
        <p:spPr>
          <a:xfrm>
            <a:off x="3030537" y="1463675"/>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1" name="Google Shape;171;p20"/>
          <p:cNvCxnSpPr/>
          <p:nvPr/>
        </p:nvCxnSpPr>
        <p:spPr>
          <a:xfrm>
            <a:off x="1739900" y="1463675"/>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2" name="Google Shape;172;p20"/>
          <p:cNvCxnSpPr/>
          <p:nvPr/>
        </p:nvCxnSpPr>
        <p:spPr>
          <a:xfrm>
            <a:off x="8383587" y="1463675"/>
            <a:ext cx="0" cy="31368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3" name="Google Shape;173;p20"/>
          <p:cNvCxnSpPr/>
          <p:nvPr/>
        </p:nvCxnSpPr>
        <p:spPr>
          <a:xfrm>
            <a:off x="7140575" y="1463675"/>
            <a:ext cx="0" cy="30924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4" name="Google Shape;174;p20"/>
          <p:cNvCxnSpPr/>
          <p:nvPr/>
        </p:nvCxnSpPr>
        <p:spPr>
          <a:xfrm>
            <a:off x="5756275" y="1463675"/>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5" name="Google Shape;175;p20"/>
          <p:cNvCxnSpPr/>
          <p:nvPr/>
        </p:nvCxnSpPr>
        <p:spPr>
          <a:xfrm>
            <a:off x="6424487" y="1452562"/>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6" name="Google Shape;176;p20"/>
          <p:cNvCxnSpPr/>
          <p:nvPr/>
        </p:nvCxnSpPr>
        <p:spPr>
          <a:xfrm>
            <a:off x="4437062" y="1452562"/>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7" name="Google Shape;177;p20"/>
          <p:cNvCxnSpPr/>
          <p:nvPr/>
        </p:nvCxnSpPr>
        <p:spPr>
          <a:xfrm>
            <a:off x="3725862" y="1463675"/>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8" name="Google Shape;178;p20"/>
          <p:cNvCxnSpPr/>
          <p:nvPr/>
        </p:nvCxnSpPr>
        <p:spPr>
          <a:xfrm>
            <a:off x="1216025" y="1443037"/>
            <a:ext cx="0" cy="30702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9" name="Google Shape;179;p20"/>
          <p:cNvCxnSpPr/>
          <p:nvPr/>
        </p:nvCxnSpPr>
        <p:spPr>
          <a:xfrm>
            <a:off x="5097462" y="1471612"/>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80" name="Google Shape;180;p20"/>
          <p:cNvCxnSpPr/>
          <p:nvPr/>
        </p:nvCxnSpPr>
        <p:spPr>
          <a:xfrm>
            <a:off x="2425700" y="1474787"/>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81" name="Google Shape;181;p20"/>
          <p:cNvCxnSpPr/>
          <p:nvPr/>
        </p:nvCxnSpPr>
        <p:spPr>
          <a:xfrm>
            <a:off x="7766050" y="1416050"/>
            <a:ext cx="0" cy="30687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82" name="Google Shape;182;p20"/>
          <p:cNvCxnSpPr>
            <a:cxnSpLocks/>
            <a:stCxn id="157" idx="2"/>
          </p:cNvCxnSpPr>
          <p:nvPr/>
        </p:nvCxnSpPr>
        <p:spPr>
          <a:xfrm>
            <a:off x="2046350" y="1147837"/>
            <a:ext cx="12637" cy="3590763"/>
          </a:xfrm>
          <a:prstGeom prst="straightConnector1">
            <a:avLst/>
          </a:prstGeom>
          <a:noFill/>
          <a:ln w="76200" cap="flat" cmpd="sng">
            <a:solidFill>
              <a:srgbClr val="9BBB59"/>
            </a:solidFill>
            <a:prstDash val="solid"/>
            <a:miter lim="800000"/>
            <a:headEnd type="none" w="med" len="med"/>
            <a:tailEnd type="none" w="med" len="med"/>
          </a:ln>
        </p:spPr>
      </p:cxnSp>
      <p:cxnSp>
        <p:nvCxnSpPr>
          <p:cNvPr id="183" name="Google Shape;183;p20"/>
          <p:cNvCxnSpPr>
            <a:cxnSpLocks/>
            <a:stCxn id="158" idx="2"/>
          </p:cNvCxnSpPr>
          <p:nvPr/>
        </p:nvCxnSpPr>
        <p:spPr>
          <a:xfrm>
            <a:off x="4797487" y="1147837"/>
            <a:ext cx="1525" cy="3581238"/>
          </a:xfrm>
          <a:prstGeom prst="straightConnector1">
            <a:avLst/>
          </a:prstGeom>
          <a:noFill/>
          <a:ln w="76200" cap="flat" cmpd="sng">
            <a:solidFill>
              <a:srgbClr val="9BBB59"/>
            </a:solidFill>
            <a:prstDash val="solid"/>
            <a:miter lim="800000"/>
            <a:headEnd type="none" w="med" len="med"/>
            <a:tailEnd type="none" w="med" len="med"/>
          </a:ln>
        </p:spPr>
      </p:cxnSp>
      <p:sp>
        <p:nvSpPr>
          <p:cNvPr id="184" name="Google Shape;184;p20"/>
          <p:cNvSpPr txBox="1"/>
          <p:nvPr/>
        </p:nvSpPr>
        <p:spPr>
          <a:xfrm>
            <a:off x="266700" y="1268412"/>
            <a:ext cx="6444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SA1#102</a:t>
            </a:r>
            <a:endParaRPr/>
          </a:p>
        </p:txBody>
      </p:sp>
      <p:sp>
        <p:nvSpPr>
          <p:cNvPr id="185" name="Google Shape;185;p20"/>
          <p:cNvSpPr txBox="1"/>
          <p:nvPr/>
        </p:nvSpPr>
        <p:spPr>
          <a:xfrm>
            <a:off x="844550" y="1268412"/>
            <a:ext cx="6444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SA1#103</a:t>
            </a:r>
            <a:endParaRPr/>
          </a:p>
        </p:txBody>
      </p:sp>
      <p:sp>
        <p:nvSpPr>
          <p:cNvPr id="186" name="Google Shape;186;p20"/>
          <p:cNvSpPr txBox="1"/>
          <p:nvPr/>
        </p:nvSpPr>
        <p:spPr>
          <a:xfrm>
            <a:off x="1497012" y="1268412"/>
            <a:ext cx="6573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SA1#104</a:t>
            </a:r>
            <a:endParaRPr/>
          </a:p>
        </p:txBody>
      </p:sp>
      <p:sp>
        <p:nvSpPr>
          <p:cNvPr id="187" name="Google Shape;187;p20"/>
          <p:cNvSpPr txBox="1"/>
          <p:nvPr/>
        </p:nvSpPr>
        <p:spPr>
          <a:xfrm>
            <a:off x="2117725" y="1268412"/>
            <a:ext cx="6444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dirty="0">
                <a:solidFill>
                  <a:schemeClr val="dk1"/>
                </a:solidFill>
                <a:latin typeface="Montserrat"/>
                <a:ea typeface="Montserrat"/>
                <a:cs typeface="Montserrat"/>
                <a:sym typeface="Montserrat"/>
              </a:rPr>
              <a:t>SA1#105</a:t>
            </a:r>
            <a:endParaRPr dirty="0"/>
          </a:p>
        </p:txBody>
      </p:sp>
      <p:sp>
        <p:nvSpPr>
          <p:cNvPr id="188" name="Google Shape;188;p20"/>
          <p:cNvSpPr txBox="1"/>
          <p:nvPr/>
        </p:nvSpPr>
        <p:spPr>
          <a:xfrm>
            <a:off x="2762250" y="1268412"/>
            <a:ext cx="6492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SA1#106</a:t>
            </a:r>
            <a:endParaRPr/>
          </a:p>
        </p:txBody>
      </p:sp>
      <p:sp>
        <p:nvSpPr>
          <p:cNvPr id="189" name="Google Shape;189;p20"/>
          <p:cNvSpPr txBox="1"/>
          <p:nvPr/>
        </p:nvSpPr>
        <p:spPr>
          <a:xfrm>
            <a:off x="3484562" y="1268412"/>
            <a:ext cx="6462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SA1#107</a:t>
            </a:r>
            <a:endParaRPr/>
          </a:p>
        </p:txBody>
      </p:sp>
      <p:sp>
        <p:nvSpPr>
          <p:cNvPr id="190" name="Google Shape;190;p20"/>
          <p:cNvSpPr txBox="1"/>
          <p:nvPr/>
        </p:nvSpPr>
        <p:spPr>
          <a:xfrm>
            <a:off x="4168775" y="1268412"/>
            <a:ext cx="6525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SA1#108</a:t>
            </a:r>
            <a:endParaRPr/>
          </a:p>
        </p:txBody>
      </p:sp>
      <p:sp>
        <p:nvSpPr>
          <p:cNvPr id="191" name="Google Shape;191;p20"/>
          <p:cNvSpPr txBox="1"/>
          <p:nvPr/>
        </p:nvSpPr>
        <p:spPr>
          <a:xfrm>
            <a:off x="4803775" y="1268412"/>
            <a:ext cx="6492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SA1#109</a:t>
            </a:r>
            <a:endParaRPr/>
          </a:p>
        </p:txBody>
      </p:sp>
      <p:sp>
        <p:nvSpPr>
          <p:cNvPr id="192" name="Google Shape;192;p20"/>
          <p:cNvSpPr txBox="1"/>
          <p:nvPr/>
        </p:nvSpPr>
        <p:spPr>
          <a:xfrm>
            <a:off x="5467350" y="1268412"/>
            <a:ext cx="6207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SA1#110</a:t>
            </a:r>
            <a:endParaRPr/>
          </a:p>
        </p:txBody>
      </p:sp>
      <p:sp>
        <p:nvSpPr>
          <p:cNvPr id="193" name="Google Shape;193;p20"/>
          <p:cNvSpPr txBox="1"/>
          <p:nvPr/>
        </p:nvSpPr>
        <p:spPr>
          <a:xfrm>
            <a:off x="6210299" y="1268412"/>
            <a:ext cx="598483"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dirty="0">
                <a:solidFill>
                  <a:schemeClr val="dk1"/>
                </a:solidFill>
                <a:latin typeface="Montserrat"/>
                <a:ea typeface="Montserrat"/>
                <a:cs typeface="Montserrat"/>
                <a:sym typeface="Montserrat"/>
              </a:rPr>
              <a:t>SA1#111</a:t>
            </a:r>
            <a:endParaRPr dirty="0"/>
          </a:p>
        </p:txBody>
      </p:sp>
      <p:sp>
        <p:nvSpPr>
          <p:cNvPr id="194" name="Google Shape;194;p20"/>
          <p:cNvSpPr txBox="1"/>
          <p:nvPr/>
        </p:nvSpPr>
        <p:spPr>
          <a:xfrm>
            <a:off x="6865937" y="1268412"/>
            <a:ext cx="609600" cy="2301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900"/>
              <a:buFont typeface="Montserrat"/>
              <a:buNone/>
            </a:pPr>
            <a:r>
              <a:rPr lang="en-US" sz="900" b="0" i="0" u="none">
                <a:solidFill>
                  <a:schemeClr val="dk1"/>
                </a:solidFill>
                <a:latin typeface="Montserrat"/>
                <a:ea typeface="Montserrat"/>
                <a:cs typeface="Montserrat"/>
                <a:sym typeface="Montserrat"/>
              </a:rPr>
              <a:t>SA1#112</a:t>
            </a:r>
            <a:endParaRPr/>
          </a:p>
        </p:txBody>
      </p:sp>
      <p:cxnSp>
        <p:nvCxnSpPr>
          <p:cNvPr id="195" name="Google Shape;195;p20"/>
          <p:cNvCxnSpPr>
            <a:cxnSpLocks/>
            <a:stCxn id="159" idx="2"/>
          </p:cNvCxnSpPr>
          <p:nvPr/>
        </p:nvCxnSpPr>
        <p:spPr>
          <a:xfrm flipH="1">
            <a:off x="7443787" y="1147837"/>
            <a:ext cx="52450" cy="3462175"/>
          </a:xfrm>
          <a:prstGeom prst="straightConnector1">
            <a:avLst/>
          </a:prstGeom>
          <a:noFill/>
          <a:ln w="76200" cap="flat" cmpd="sng">
            <a:solidFill>
              <a:srgbClr val="9BBB59"/>
            </a:solidFill>
            <a:prstDash val="solid"/>
            <a:miter lim="800000"/>
            <a:headEnd type="none" w="med" len="med"/>
            <a:tailEnd type="none" w="med" len="med"/>
          </a:ln>
        </p:spPr>
      </p:cxnSp>
      <p:sp>
        <p:nvSpPr>
          <p:cNvPr id="197" name="Google Shape;197;p20"/>
          <p:cNvSpPr txBox="1"/>
          <p:nvPr/>
        </p:nvSpPr>
        <p:spPr>
          <a:xfrm>
            <a:off x="1687512" y="2797772"/>
            <a:ext cx="1611300" cy="209700"/>
          </a:xfrm>
          <a:prstGeom prst="rect">
            <a:avLst/>
          </a:prstGeom>
          <a:solidFill>
            <a:srgbClr val="D9D9D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000" b="0" i="0" u="none">
              <a:solidFill>
                <a:schemeClr val="dk1"/>
              </a:solidFill>
              <a:latin typeface="Arial"/>
              <a:ea typeface="Arial"/>
              <a:cs typeface="Arial"/>
              <a:sym typeface="Arial"/>
            </a:endParaRPr>
          </a:p>
        </p:txBody>
      </p:sp>
      <p:sp>
        <p:nvSpPr>
          <p:cNvPr id="198" name="Google Shape;198;p20"/>
          <p:cNvSpPr txBox="1"/>
          <p:nvPr/>
        </p:nvSpPr>
        <p:spPr>
          <a:xfrm>
            <a:off x="1458912" y="2753322"/>
            <a:ext cx="1912940" cy="936600"/>
          </a:xfrm>
          <a:prstGeom prst="rect">
            <a:avLst/>
          </a:prstGeom>
          <a:solidFill>
            <a:srgbClr val="D9D9D9">
              <a:alpha val="53730"/>
            </a:srgbClr>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100" b="1" i="0" u="none" dirty="0">
                <a:solidFill>
                  <a:schemeClr val="dk1"/>
                </a:solidFill>
                <a:latin typeface="Arial"/>
                <a:ea typeface="Arial"/>
                <a:cs typeface="Arial"/>
                <a:sym typeface="Arial"/>
              </a:rPr>
              <a:t>Rel-20 part 1 (</a:t>
            </a:r>
            <a:r>
              <a:rPr lang="en-GB" sz="1100" dirty="0"/>
              <a:t>≈50%</a:t>
            </a:r>
            <a:r>
              <a:rPr lang="en-US" sz="1100" b="1" i="0" u="none" dirty="0">
                <a:solidFill>
                  <a:schemeClr val="dk1"/>
                </a:solidFill>
                <a:latin typeface="Arial"/>
                <a:ea typeface="Arial"/>
                <a:cs typeface="Arial"/>
                <a:sym typeface="Arial"/>
              </a:rPr>
              <a:t>)</a:t>
            </a:r>
            <a:endParaRPr sz="1100" dirty="0"/>
          </a:p>
        </p:txBody>
      </p:sp>
      <p:sp>
        <p:nvSpPr>
          <p:cNvPr id="199" name="Google Shape;199;p20"/>
          <p:cNvSpPr txBox="1"/>
          <p:nvPr/>
        </p:nvSpPr>
        <p:spPr>
          <a:xfrm>
            <a:off x="1628775" y="3050184"/>
            <a:ext cx="882600" cy="274500"/>
          </a:xfrm>
          <a:prstGeom prst="rect">
            <a:avLst/>
          </a:prstGeom>
          <a:solidFill>
            <a:srgbClr val="F2F2F2"/>
          </a:solidFill>
          <a:ln w="19050" cap="flat" cmpd="sng">
            <a:solidFill>
              <a:srgbClr val="385D8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000" b="0" i="0" u="none">
              <a:solidFill>
                <a:schemeClr val="dk1"/>
              </a:solidFill>
              <a:latin typeface="Arial"/>
              <a:ea typeface="Arial"/>
              <a:cs typeface="Arial"/>
              <a:sym typeface="Arial"/>
            </a:endParaRPr>
          </a:p>
        </p:txBody>
      </p:sp>
      <p:sp>
        <p:nvSpPr>
          <p:cNvPr id="200" name="Google Shape;200;p20"/>
          <p:cNvSpPr txBox="1"/>
          <p:nvPr/>
        </p:nvSpPr>
        <p:spPr>
          <a:xfrm>
            <a:off x="1617662" y="3043834"/>
            <a:ext cx="897000" cy="31440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chemeClr val="dk1"/>
              </a:buClr>
              <a:buSzPts val="900"/>
              <a:buFont typeface="Arial"/>
              <a:buNone/>
            </a:pPr>
            <a:r>
              <a:rPr lang="en-US" sz="900" b="1" i="0" u="none" dirty="0">
                <a:solidFill>
                  <a:schemeClr val="dk1"/>
                </a:solidFill>
                <a:latin typeface="Arial"/>
                <a:ea typeface="Arial"/>
                <a:cs typeface="Arial"/>
                <a:sym typeface="Arial"/>
              </a:rPr>
              <a:t>SIDs</a:t>
            </a:r>
            <a:br>
              <a:rPr lang="en-US" sz="900" b="1" i="0" u="none" dirty="0">
                <a:solidFill>
                  <a:schemeClr val="dk1"/>
                </a:solidFill>
                <a:latin typeface="Arial"/>
                <a:ea typeface="Arial"/>
                <a:cs typeface="Arial"/>
                <a:sym typeface="Arial"/>
              </a:rPr>
            </a:br>
            <a:r>
              <a:rPr lang="en-US" sz="900" b="1" i="0" u="none" dirty="0">
                <a:solidFill>
                  <a:schemeClr val="dk1"/>
                </a:solidFill>
                <a:latin typeface="Arial"/>
                <a:ea typeface="Arial"/>
                <a:cs typeface="Arial"/>
                <a:sym typeface="Arial"/>
              </a:rPr>
              <a:t>presentation</a:t>
            </a:r>
            <a:endParaRPr dirty="0"/>
          </a:p>
        </p:txBody>
      </p:sp>
      <p:sp>
        <p:nvSpPr>
          <p:cNvPr id="201" name="Google Shape;201;p20"/>
          <p:cNvSpPr txBox="1"/>
          <p:nvPr/>
        </p:nvSpPr>
        <p:spPr>
          <a:xfrm>
            <a:off x="2303462" y="3364509"/>
            <a:ext cx="1003229" cy="273000"/>
          </a:xfrm>
          <a:prstGeom prst="rect">
            <a:avLst/>
          </a:prstGeom>
          <a:solidFill>
            <a:srgbClr val="F2F2F2"/>
          </a:solidFill>
          <a:ln w="19050" cap="flat" cmpd="sng">
            <a:solidFill>
              <a:srgbClr val="385D8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000" b="0" i="0" u="none">
              <a:solidFill>
                <a:schemeClr val="dk1"/>
              </a:solidFill>
              <a:latin typeface="Arial"/>
              <a:ea typeface="Arial"/>
              <a:cs typeface="Arial"/>
              <a:sym typeface="Arial"/>
            </a:endParaRPr>
          </a:p>
        </p:txBody>
      </p:sp>
      <p:sp>
        <p:nvSpPr>
          <p:cNvPr id="202" name="Google Shape;202;p20"/>
          <p:cNvSpPr txBox="1"/>
          <p:nvPr/>
        </p:nvSpPr>
        <p:spPr>
          <a:xfrm>
            <a:off x="2347912" y="3356572"/>
            <a:ext cx="958780" cy="314400"/>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chemeClr val="dk1"/>
              </a:buClr>
              <a:buSzPts val="900"/>
              <a:buFont typeface="Arial"/>
              <a:buNone/>
            </a:pPr>
            <a:r>
              <a:rPr lang="en-US" sz="900" b="1" i="0" u="none" dirty="0">
                <a:solidFill>
                  <a:schemeClr val="dk1"/>
                </a:solidFill>
                <a:latin typeface="Arial"/>
                <a:ea typeface="Arial"/>
                <a:cs typeface="Arial"/>
                <a:sym typeface="Arial"/>
              </a:rPr>
              <a:t>SIDs</a:t>
            </a:r>
            <a:br>
              <a:rPr lang="en-US" sz="900" b="1" i="0" u="none" dirty="0">
                <a:solidFill>
                  <a:schemeClr val="dk1"/>
                </a:solidFill>
                <a:latin typeface="Arial"/>
                <a:ea typeface="Arial"/>
                <a:cs typeface="Arial"/>
                <a:sym typeface="Arial"/>
              </a:rPr>
            </a:br>
            <a:r>
              <a:rPr lang="en-US" sz="900" b="1" i="0" u="none" dirty="0">
                <a:solidFill>
                  <a:schemeClr val="dk1"/>
                </a:solidFill>
                <a:latin typeface="Arial"/>
                <a:ea typeface="Arial"/>
                <a:cs typeface="Arial"/>
                <a:sym typeface="Arial"/>
              </a:rPr>
              <a:t>agreement</a:t>
            </a:r>
            <a:endParaRPr dirty="0"/>
          </a:p>
        </p:txBody>
      </p:sp>
      <p:sp>
        <p:nvSpPr>
          <p:cNvPr id="204" name="Google Shape;204;p20"/>
          <p:cNvSpPr/>
          <p:nvPr/>
        </p:nvSpPr>
        <p:spPr>
          <a:xfrm>
            <a:off x="1458912" y="2384969"/>
            <a:ext cx="5122043" cy="305631"/>
          </a:xfrm>
          <a:prstGeom prst="chevron">
            <a:avLst>
              <a:gd name="adj" fmla="val 21079"/>
            </a:avLst>
          </a:prstGeom>
          <a:gradFill>
            <a:gsLst>
              <a:gs pos="0">
                <a:srgbClr val="FFFFFF"/>
              </a:gs>
              <a:gs pos="100000">
                <a:srgbClr val="FFFFFF"/>
              </a:gs>
              <a:gs pos="36000">
                <a:srgbClr val="93CDDD"/>
              </a:gs>
              <a:gs pos="0">
                <a:srgbClr val="93CDDD"/>
              </a:gs>
            </a:gsLst>
            <a:lin ang="1800004" scaled="0"/>
          </a:gradFill>
          <a:ln>
            <a:noFill/>
            <a:prstDash val="dash"/>
          </a:ln>
        </p:spPr>
        <p:txBody>
          <a:bodyPr spcFirstLastPara="1" wrap="square" lIns="0" tIns="45700" rIns="0" bIns="45700" anchor="t" anchorCtr="0">
            <a:noAutofit/>
          </a:bodyPr>
          <a:lstStyle/>
          <a:p>
            <a:pPr marL="0" marR="0" lvl="0" indent="0" rtl="0">
              <a:lnSpc>
                <a:spcPct val="100000"/>
              </a:lnSpc>
              <a:spcBef>
                <a:spcPts val="0"/>
              </a:spcBef>
              <a:spcAft>
                <a:spcPts val="0"/>
              </a:spcAft>
              <a:buClr>
                <a:schemeClr val="dk1"/>
              </a:buClr>
              <a:buSzPts val="900"/>
              <a:buFont typeface="Montserrat"/>
              <a:buNone/>
            </a:pPr>
            <a:r>
              <a:rPr lang="en-US" sz="900" b="0" i="0" u="none" dirty="0">
                <a:solidFill>
                  <a:schemeClr val="dk1"/>
                </a:solidFill>
                <a:latin typeface="Montserrat"/>
                <a:ea typeface="Montserrat"/>
                <a:cs typeface="Montserrat"/>
                <a:sym typeface="Montserrat"/>
              </a:rPr>
              <a:t>                       </a:t>
            </a:r>
            <a:r>
              <a:rPr lang="en-US" sz="1100" b="0" i="0" u="none" dirty="0">
                <a:solidFill>
                  <a:schemeClr val="dk1"/>
                </a:solidFill>
                <a:latin typeface="Montserrat"/>
                <a:ea typeface="Montserrat"/>
                <a:cs typeface="Montserrat"/>
                <a:sym typeface="Montserrat"/>
              </a:rPr>
              <a:t>Rel -20 SA1 Stage 1</a:t>
            </a:r>
            <a:endParaRPr dirty="0"/>
          </a:p>
        </p:txBody>
      </p:sp>
      <p:sp>
        <p:nvSpPr>
          <p:cNvPr id="161" name="Google Shape;161;p20"/>
          <p:cNvSpPr/>
          <p:nvPr/>
        </p:nvSpPr>
        <p:spPr>
          <a:xfrm>
            <a:off x="2024635" y="1883132"/>
            <a:ext cx="2695500" cy="168076"/>
          </a:xfrm>
          <a:prstGeom prst="chevron">
            <a:avLst>
              <a:gd name="adj" fmla="val 20697"/>
            </a:avLst>
          </a:prstGeom>
          <a:gradFill>
            <a:gsLst>
              <a:gs pos="0">
                <a:srgbClr val="D7E4BD"/>
              </a:gs>
              <a:gs pos="12000">
                <a:srgbClr val="D7E4BD"/>
              </a:gs>
              <a:gs pos="60000">
                <a:srgbClr val="92D050"/>
              </a:gs>
              <a:gs pos="83000">
                <a:srgbClr val="92D050"/>
              </a:gs>
              <a:gs pos="100000">
                <a:srgbClr val="92D050"/>
              </a:gs>
            </a:gsLst>
            <a:lin ang="3600008" scaled="0"/>
          </a:gradFill>
          <a:ln>
            <a:noFill/>
          </a:ln>
        </p:spPr>
        <p:txBody>
          <a:bodyPr spcFirstLastPara="1" wrap="square" lIns="0" tIns="45700" rIns="0" bIns="45700" anchor="t" anchorCtr="0">
            <a:noAutofit/>
          </a:bodyPr>
          <a:lstStyle/>
          <a:p>
            <a:pPr marL="0" marR="0" lvl="0" indent="0" algn="ctr" rtl="0">
              <a:lnSpc>
                <a:spcPct val="100000"/>
              </a:lnSpc>
              <a:spcBef>
                <a:spcPts val="0"/>
              </a:spcBef>
              <a:spcAft>
                <a:spcPts val="0"/>
              </a:spcAft>
              <a:buClr>
                <a:schemeClr val="dk1"/>
              </a:buClr>
              <a:buSzPts val="900"/>
              <a:buFont typeface="Montserrat"/>
              <a:buNone/>
            </a:pPr>
            <a:r>
              <a:rPr lang="en-US" sz="700" b="0" i="1" u="none">
                <a:solidFill>
                  <a:schemeClr val="dk1"/>
                </a:solidFill>
                <a:latin typeface="Montserrat"/>
                <a:ea typeface="Montserrat"/>
                <a:cs typeface="Montserrat"/>
                <a:sym typeface="Montserrat"/>
              </a:rPr>
              <a:t>Rel-19 Stage 2</a:t>
            </a:r>
            <a:endParaRPr sz="1100"/>
          </a:p>
        </p:txBody>
      </p:sp>
      <p:sp>
        <p:nvSpPr>
          <p:cNvPr id="162" name="Google Shape;162;p20"/>
          <p:cNvSpPr/>
          <p:nvPr/>
        </p:nvSpPr>
        <p:spPr>
          <a:xfrm>
            <a:off x="2793882" y="2064258"/>
            <a:ext cx="4014900" cy="155096"/>
          </a:xfrm>
          <a:prstGeom prst="chevron">
            <a:avLst>
              <a:gd name="adj" fmla="val 21041"/>
            </a:avLst>
          </a:prstGeom>
          <a:gradFill>
            <a:gsLst>
              <a:gs pos="0">
                <a:srgbClr val="D7E4BD"/>
              </a:gs>
              <a:gs pos="12000">
                <a:srgbClr val="D7E4BD"/>
              </a:gs>
              <a:gs pos="60000">
                <a:srgbClr val="92D050"/>
              </a:gs>
              <a:gs pos="83000">
                <a:srgbClr val="92D050"/>
              </a:gs>
              <a:gs pos="100000">
                <a:srgbClr val="92D050"/>
              </a:gs>
            </a:gsLst>
            <a:lin ang="3600008" scaled="0"/>
          </a:gradFill>
          <a:ln>
            <a:noFill/>
          </a:ln>
        </p:spPr>
        <p:txBody>
          <a:bodyPr spcFirstLastPara="1" wrap="square" lIns="0" tIns="45700" rIns="0" bIns="45700" anchor="t" anchorCtr="0">
            <a:noAutofit/>
          </a:bodyPr>
          <a:lstStyle/>
          <a:p>
            <a:pPr marL="0" marR="0" lvl="0" indent="0" algn="ctr" rtl="0">
              <a:lnSpc>
                <a:spcPct val="100000"/>
              </a:lnSpc>
              <a:spcBef>
                <a:spcPts val="0"/>
              </a:spcBef>
              <a:spcAft>
                <a:spcPts val="0"/>
              </a:spcAft>
              <a:buClr>
                <a:schemeClr val="dk1"/>
              </a:buClr>
              <a:buSzPts val="900"/>
              <a:buFont typeface="Montserrat"/>
              <a:buNone/>
            </a:pPr>
            <a:r>
              <a:rPr lang="en-US" sz="700" b="0" i="1" u="none">
                <a:solidFill>
                  <a:schemeClr val="dk1"/>
                </a:solidFill>
                <a:latin typeface="Montserrat"/>
                <a:ea typeface="Montserrat"/>
                <a:cs typeface="Montserrat"/>
                <a:sym typeface="Montserrat"/>
              </a:rPr>
              <a:t>Rel-19 Stage 3</a:t>
            </a:r>
            <a:endParaRPr sz="1100"/>
          </a:p>
        </p:txBody>
      </p:sp>
      <p:sp>
        <p:nvSpPr>
          <p:cNvPr id="196" name="Google Shape;196;p20"/>
          <p:cNvSpPr/>
          <p:nvPr/>
        </p:nvSpPr>
        <p:spPr>
          <a:xfrm>
            <a:off x="87312" y="1560512"/>
            <a:ext cx="2004900" cy="165838"/>
          </a:xfrm>
          <a:prstGeom prst="chevron">
            <a:avLst>
              <a:gd name="adj" fmla="val 20403"/>
            </a:avLst>
          </a:prstGeom>
          <a:gradFill>
            <a:gsLst>
              <a:gs pos="0">
                <a:srgbClr val="FFFFFF"/>
              </a:gs>
              <a:gs pos="1770">
                <a:srgbClr val="FFFFFF"/>
              </a:gs>
              <a:gs pos="22000">
                <a:srgbClr val="93CDDD"/>
              </a:gs>
              <a:gs pos="100000">
                <a:srgbClr val="93CDDD"/>
              </a:gs>
            </a:gsLst>
            <a:lin ang="1800004" scaled="0"/>
          </a:gradFill>
          <a:ln>
            <a:noFill/>
          </a:ln>
        </p:spPr>
        <p:txBody>
          <a:bodyPr spcFirstLastPara="1" wrap="square" lIns="0" tIns="45700" rIns="0" bIns="45700" anchor="t" anchorCtr="0">
            <a:noAutofit/>
          </a:bodyPr>
          <a:lstStyle/>
          <a:p>
            <a:pPr marL="0" marR="0" lvl="0" indent="0" algn="ctr" rtl="0">
              <a:lnSpc>
                <a:spcPct val="100000"/>
              </a:lnSpc>
              <a:spcBef>
                <a:spcPts val="0"/>
              </a:spcBef>
              <a:spcAft>
                <a:spcPts val="0"/>
              </a:spcAft>
              <a:buClr>
                <a:schemeClr val="dk1"/>
              </a:buClr>
              <a:buSzPts val="900"/>
              <a:buFont typeface="Montserrat"/>
              <a:buNone/>
            </a:pPr>
            <a:r>
              <a:rPr lang="en-US" sz="700" b="0" i="0" u="none" dirty="0">
                <a:solidFill>
                  <a:schemeClr val="dk1"/>
                </a:solidFill>
                <a:latin typeface="Montserrat"/>
                <a:ea typeface="Montserrat"/>
                <a:cs typeface="Montserrat"/>
                <a:sym typeface="Montserrat"/>
              </a:rPr>
              <a:t>Rel-19 Stage 1  </a:t>
            </a:r>
            <a:endParaRPr sz="1100" dirty="0"/>
          </a:p>
        </p:txBody>
      </p:sp>
      <p:sp>
        <p:nvSpPr>
          <p:cNvPr id="205" name="Google Shape;205;p20"/>
          <p:cNvSpPr/>
          <p:nvPr/>
        </p:nvSpPr>
        <p:spPr>
          <a:xfrm>
            <a:off x="735012" y="1740562"/>
            <a:ext cx="1296900" cy="168076"/>
          </a:xfrm>
          <a:prstGeom prst="chevron">
            <a:avLst>
              <a:gd name="adj" fmla="val 19723"/>
            </a:avLst>
          </a:prstGeom>
          <a:gradFill>
            <a:gsLst>
              <a:gs pos="0">
                <a:srgbClr val="D7E4BD"/>
              </a:gs>
              <a:gs pos="12000">
                <a:srgbClr val="D7E4BD"/>
              </a:gs>
              <a:gs pos="60000">
                <a:srgbClr val="92D050"/>
              </a:gs>
              <a:gs pos="83000">
                <a:srgbClr val="92D050"/>
              </a:gs>
              <a:gs pos="100000">
                <a:srgbClr val="92D050"/>
              </a:gs>
            </a:gsLst>
            <a:lin ang="3600008" scaled="0"/>
          </a:gradFill>
          <a:ln>
            <a:noFill/>
          </a:ln>
        </p:spPr>
        <p:txBody>
          <a:bodyPr spcFirstLastPara="1" wrap="square" lIns="0" tIns="45700" rIns="0" bIns="45700" anchor="t" anchorCtr="0">
            <a:noAutofit/>
          </a:bodyPr>
          <a:lstStyle/>
          <a:p>
            <a:pPr marL="0" marR="0" lvl="0" indent="0" algn="ctr" rtl="0">
              <a:lnSpc>
                <a:spcPct val="100000"/>
              </a:lnSpc>
              <a:spcBef>
                <a:spcPts val="0"/>
              </a:spcBef>
              <a:spcAft>
                <a:spcPts val="0"/>
              </a:spcAft>
              <a:buClr>
                <a:schemeClr val="dk1"/>
              </a:buClr>
              <a:buSzPts val="800"/>
              <a:buFont typeface="Montserrat"/>
              <a:buNone/>
            </a:pPr>
            <a:r>
              <a:rPr lang="en-US" sz="600" b="0" i="1" u="none" dirty="0">
                <a:solidFill>
                  <a:schemeClr val="dk1"/>
                </a:solidFill>
                <a:latin typeface="Montserrat"/>
                <a:ea typeface="Montserrat"/>
                <a:cs typeface="Montserrat"/>
                <a:sym typeface="Montserrat"/>
              </a:rPr>
              <a:t>Rel-19 TSG Cont. Def</a:t>
            </a:r>
            <a:endParaRPr lang="en-US" sz="1100" dirty="0"/>
          </a:p>
        </p:txBody>
      </p:sp>
      <p:sp>
        <p:nvSpPr>
          <p:cNvPr id="96" name="Google Shape;197;p20">
            <a:extLst>
              <a:ext uri="{FF2B5EF4-FFF2-40B4-BE49-F238E27FC236}">
                <a16:creationId xmlns:a16="http://schemas.microsoft.com/office/drawing/2014/main" id="{E7C4FD37-48C8-4C2A-BE69-C5F950CBFAEC}"/>
              </a:ext>
            </a:extLst>
          </p:cNvPr>
          <p:cNvSpPr txBox="1"/>
          <p:nvPr/>
        </p:nvSpPr>
        <p:spPr>
          <a:xfrm>
            <a:off x="2862250" y="3797325"/>
            <a:ext cx="1435119" cy="186385"/>
          </a:xfrm>
          <a:prstGeom prst="rect">
            <a:avLst/>
          </a:prstGeom>
          <a:solidFill>
            <a:srgbClr val="D9D9D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000" b="0" i="0" u="none">
              <a:solidFill>
                <a:schemeClr val="dk1"/>
              </a:solidFill>
              <a:latin typeface="Arial"/>
              <a:ea typeface="Arial"/>
              <a:cs typeface="Arial"/>
              <a:sym typeface="Arial"/>
            </a:endParaRPr>
          </a:p>
        </p:txBody>
      </p:sp>
      <p:sp>
        <p:nvSpPr>
          <p:cNvPr id="97" name="Google Shape;198;p20">
            <a:extLst>
              <a:ext uri="{FF2B5EF4-FFF2-40B4-BE49-F238E27FC236}">
                <a16:creationId xmlns:a16="http://schemas.microsoft.com/office/drawing/2014/main" id="{AC07F3E4-0FF8-4B80-A34D-90AAB523F7D3}"/>
              </a:ext>
            </a:extLst>
          </p:cNvPr>
          <p:cNvSpPr txBox="1"/>
          <p:nvPr/>
        </p:nvSpPr>
        <p:spPr>
          <a:xfrm>
            <a:off x="2806700" y="3750334"/>
            <a:ext cx="1530350" cy="1139078"/>
          </a:xfrm>
          <a:prstGeom prst="rect">
            <a:avLst/>
          </a:prstGeom>
          <a:solidFill>
            <a:srgbClr val="D9D9D9">
              <a:alpha val="53730"/>
            </a:srgbClr>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lvl="0" algn="ctr">
              <a:buClr>
                <a:schemeClr val="dk1"/>
              </a:buClr>
              <a:buSzPts val="1400"/>
            </a:pPr>
            <a:r>
              <a:rPr lang="en-US" sz="1100" b="1" dirty="0">
                <a:solidFill>
                  <a:schemeClr val="dk1"/>
                </a:solidFill>
              </a:rPr>
              <a:t>Rel-20 part 2 (</a:t>
            </a:r>
            <a:r>
              <a:rPr lang="en-GB" sz="1100" dirty="0"/>
              <a:t>≈50%</a:t>
            </a:r>
            <a:r>
              <a:rPr lang="en-US" sz="1100" b="1" dirty="0">
                <a:solidFill>
                  <a:schemeClr val="dk1"/>
                </a:solidFill>
              </a:rPr>
              <a:t>)</a:t>
            </a:r>
            <a:endParaRPr lang="en-US" sz="1100" dirty="0"/>
          </a:p>
        </p:txBody>
      </p:sp>
      <p:sp>
        <p:nvSpPr>
          <p:cNvPr id="98" name="Google Shape;199;p20">
            <a:extLst>
              <a:ext uri="{FF2B5EF4-FFF2-40B4-BE49-F238E27FC236}">
                <a16:creationId xmlns:a16="http://schemas.microsoft.com/office/drawing/2014/main" id="{CDFCBDB7-1249-420F-B0FE-2AEEF9F50075}"/>
              </a:ext>
            </a:extLst>
          </p:cNvPr>
          <p:cNvSpPr txBox="1"/>
          <p:nvPr/>
        </p:nvSpPr>
        <p:spPr>
          <a:xfrm>
            <a:off x="2922208" y="4024450"/>
            <a:ext cx="1078304" cy="274500"/>
          </a:xfrm>
          <a:prstGeom prst="rect">
            <a:avLst/>
          </a:prstGeom>
          <a:solidFill>
            <a:srgbClr val="F2F2F2"/>
          </a:solidFill>
          <a:ln w="19050" cap="flat" cmpd="sng">
            <a:solidFill>
              <a:srgbClr val="385D8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000" b="0" i="0" u="none">
              <a:solidFill>
                <a:schemeClr val="dk1"/>
              </a:solidFill>
              <a:latin typeface="Arial"/>
              <a:ea typeface="Arial"/>
              <a:cs typeface="Arial"/>
              <a:sym typeface="Arial"/>
            </a:endParaRPr>
          </a:p>
        </p:txBody>
      </p:sp>
      <p:sp>
        <p:nvSpPr>
          <p:cNvPr id="99" name="Google Shape;200;p20">
            <a:extLst>
              <a:ext uri="{FF2B5EF4-FFF2-40B4-BE49-F238E27FC236}">
                <a16:creationId xmlns:a16="http://schemas.microsoft.com/office/drawing/2014/main" id="{D80E83C6-0D85-429D-B689-0ED9D07BCA0E}"/>
              </a:ext>
            </a:extLst>
          </p:cNvPr>
          <p:cNvSpPr txBox="1"/>
          <p:nvPr/>
        </p:nvSpPr>
        <p:spPr>
          <a:xfrm>
            <a:off x="2844355" y="3961248"/>
            <a:ext cx="1138689" cy="313892"/>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chemeClr val="dk1"/>
              </a:buClr>
              <a:buSzPts val="900"/>
              <a:buFont typeface="Arial"/>
              <a:buNone/>
            </a:pPr>
            <a:br>
              <a:rPr lang="en-US" sz="900" b="1" i="0" u="none" dirty="0">
                <a:solidFill>
                  <a:schemeClr val="dk1"/>
                </a:solidFill>
                <a:latin typeface="Arial"/>
                <a:ea typeface="Arial"/>
                <a:cs typeface="Arial"/>
                <a:sym typeface="Arial"/>
              </a:rPr>
            </a:br>
            <a:r>
              <a:rPr lang="en-US" sz="900" b="1" i="0" u="none" dirty="0">
                <a:solidFill>
                  <a:schemeClr val="dk1"/>
                </a:solidFill>
                <a:latin typeface="Arial"/>
                <a:ea typeface="Arial"/>
                <a:cs typeface="Arial"/>
                <a:sym typeface="Arial"/>
              </a:rPr>
              <a:t>presentations</a:t>
            </a:r>
            <a:endParaRPr dirty="0"/>
          </a:p>
        </p:txBody>
      </p:sp>
      <p:sp>
        <p:nvSpPr>
          <p:cNvPr id="100" name="Google Shape;201;p20">
            <a:extLst>
              <a:ext uri="{FF2B5EF4-FFF2-40B4-BE49-F238E27FC236}">
                <a16:creationId xmlns:a16="http://schemas.microsoft.com/office/drawing/2014/main" id="{29B0113A-696C-4CCD-B97D-2238D9AEA1C8}"/>
              </a:ext>
            </a:extLst>
          </p:cNvPr>
          <p:cNvSpPr txBox="1"/>
          <p:nvPr/>
        </p:nvSpPr>
        <p:spPr>
          <a:xfrm>
            <a:off x="3444786" y="4396707"/>
            <a:ext cx="649361" cy="341893"/>
          </a:xfrm>
          <a:prstGeom prst="rect">
            <a:avLst/>
          </a:prstGeom>
          <a:solidFill>
            <a:srgbClr val="F2F2F2"/>
          </a:solidFill>
          <a:ln w="19050" cap="flat" cmpd="sng">
            <a:solidFill>
              <a:srgbClr val="385D8A"/>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000" b="0" i="0" u="none">
              <a:solidFill>
                <a:schemeClr val="dk1"/>
              </a:solidFill>
              <a:latin typeface="Arial"/>
              <a:ea typeface="Arial"/>
              <a:cs typeface="Arial"/>
              <a:sym typeface="Arial"/>
            </a:endParaRPr>
          </a:p>
        </p:txBody>
      </p:sp>
      <p:sp>
        <p:nvSpPr>
          <p:cNvPr id="101" name="Google Shape;202;p20">
            <a:extLst>
              <a:ext uri="{FF2B5EF4-FFF2-40B4-BE49-F238E27FC236}">
                <a16:creationId xmlns:a16="http://schemas.microsoft.com/office/drawing/2014/main" id="{3E743D5B-C0B2-42F6-928F-B1BA297052DA}"/>
              </a:ext>
            </a:extLst>
          </p:cNvPr>
          <p:cNvSpPr txBox="1"/>
          <p:nvPr/>
        </p:nvSpPr>
        <p:spPr>
          <a:xfrm>
            <a:off x="3382938" y="4424718"/>
            <a:ext cx="779401" cy="313892"/>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Clr>
                <a:schemeClr val="dk1"/>
              </a:buClr>
              <a:buSzPts val="900"/>
              <a:buFont typeface="Arial"/>
              <a:buNone/>
            </a:pPr>
            <a:r>
              <a:rPr lang="en-US" sz="900" b="1" dirty="0">
                <a:solidFill>
                  <a:schemeClr val="dk1"/>
                </a:solidFill>
              </a:rPr>
              <a:t>SID(s)</a:t>
            </a:r>
            <a:br>
              <a:rPr lang="en-US" sz="900" b="1" i="0" u="none" dirty="0">
                <a:solidFill>
                  <a:schemeClr val="dk1"/>
                </a:solidFill>
                <a:latin typeface="Arial"/>
                <a:ea typeface="Arial"/>
                <a:cs typeface="Arial"/>
                <a:sym typeface="Arial"/>
              </a:rPr>
            </a:br>
            <a:r>
              <a:rPr lang="en-US" sz="900" b="1" i="0" u="none" dirty="0">
                <a:solidFill>
                  <a:schemeClr val="dk1"/>
                </a:solidFill>
                <a:latin typeface="Arial"/>
                <a:ea typeface="Arial"/>
                <a:cs typeface="Arial"/>
                <a:sym typeface="Arial"/>
              </a:rPr>
              <a:t>agreement</a:t>
            </a:r>
            <a:endParaRPr dirty="0"/>
          </a:p>
        </p:txBody>
      </p:sp>
      <p:sp>
        <p:nvSpPr>
          <p:cNvPr id="2" name="TextBox 1">
            <a:extLst>
              <a:ext uri="{FF2B5EF4-FFF2-40B4-BE49-F238E27FC236}">
                <a16:creationId xmlns:a16="http://schemas.microsoft.com/office/drawing/2014/main" id="{404680D2-AFDF-7A67-BD5E-76FD0456A2F1}"/>
              </a:ext>
            </a:extLst>
          </p:cNvPr>
          <p:cNvSpPr txBox="1"/>
          <p:nvPr/>
        </p:nvSpPr>
        <p:spPr>
          <a:xfrm>
            <a:off x="89530" y="4541627"/>
            <a:ext cx="1997718" cy="40011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GB" dirty="0"/>
              <a:t>Grey boxes = SA 1 Content definition process</a:t>
            </a:r>
          </a:p>
        </p:txBody>
      </p:sp>
      <p:cxnSp>
        <p:nvCxnSpPr>
          <p:cNvPr id="3" name="Straight Connector 97">
            <a:extLst>
              <a:ext uri="{FF2B5EF4-FFF2-40B4-BE49-F238E27FC236}">
                <a16:creationId xmlns:a16="http://schemas.microsoft.com/office/drawing/2014/main" id="{AA6D2380-3D1D-EB28-FFF1-C39D3B7AB692}"/>
              </a:ext>
            </a:extLst>
          </p:cNvPr>
          <p:cNvCxnSpPr>
            <a:cxnSpLocks noChangeShapeType="1"/>
          </p:cNvCxnSpPr>
          <p:nvPr/>
        </p:nvCxnSpPr>
        <p:spPr bwMode="auto">
          <a:xfrm>
            <a:off x="57150" y="2287121"/>
            <a:ext cx="9086850" cy="7938"/>
          </a:xfrm>
          <a:prstGeom prst="line">
            <a:avLst/>
          </a:prstGeom>
          <a:noFill/>
          <a:ln w="38100" algn="ctr">
            <a:solidFill>
              <a:schemeClr val="accent3"/>
            </a:solidFill>
            <a:round/>
            <a:headEnd/>
            <a:tailEnd/>
          </a:ln>
        </p:spPr>
      </p:cxnSp>
      <p:sp>
        <p:nvSpPr>
          <p:cNvPr id="4" name="TextBox 112">
            <a:extLst>
              <a:ext uri="{FF2B5EF4-FFF2-40B4-BE49-F238E27FC236}">
                <a16:creationId xmlns:a16="http://schemas.microsoft.com/office/drawing/2014/main" id="{B42809C1-4C87-BA45-41E4-467514216FBD}"/>
              </a:ext>
            </a:extLst>
          </p:cNvPr>
          <p:cNvSpPr txBox="1">
            <a:spLocks noChangeArrowheads="1"/>
          </p:cNvSpPr>
          <p:nvPr/>
        </p:nvSpPr>
        <p:spPr bwMode="auto">
          <a:xfrm>
            <a:off x="7601083" y="1532058"/>
            <a:ext cx="14287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dirty="0">
                <a:solidFill>
                  <a:schemeClr val="bg1">
                    <a:lumMod val="50000"/>
                  </a:schemeClr>
                </a:solidFill>
                <a:latin typeface="Montserrat" panose="00000500000000000000" pitchFamily="2" charset="0"/>
              </a:rPr>
              <a:t>Release 19</a:t>
            </a:r>
            <a:endParaRPr lang="en-GB" altLang="en-US" sz="1600" b="1" dirty="0">
              <a:solidFill>
                <a:schemeClr val="bg1">
                  <a:lumMod val="50000"/>
                </a:schemeClr>
              </a:solidFill>
              <a:latin typeface="Montserrat" panose="00000500000000000000" pitchFamily="2" charset="0"/>
            </a:endParaRPr>
          </a:p>
        </p:txBody>
      </p:sp>
      <p:sp>
        <p:nvSpPr>
          <p:cNvPr id="7" name="TextBox 112">
            <a:extLst>
              <a:ext uri="{FF2B5EF4-FFF2-40B4-BE49-F238E27FC236}">
                <a16:creationId xmlns:a16="http://schemas.microsoft.com/office/drawing/2014/main" id="{2791F604-308A-592D-A381-1E26FA20E74B}"/>
              </a:ext>
            </a:extLst>
          </p:cNvPr>
          <p:cNvSpPr txBox="1">
            <a:spLocks noChangeArrowheads="1"/>
          </p:cNvSpPr>
          <p:nvPr/>
        </p:nvSpPr>
        <p:spPr bwMode="auto">
          <a:xfrm>
            <a:off x="7598935" y="3351359"/>
            <a:ext cx="148470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dirty="0">
                <a:latin typeface="Montserrat" panose="00000500000000000000" pitchFamily="2" charset="0"/>
              </a:rPr>
              <a:t>Release 20</a:t>
            </a:r>
            <a:endParaRPr lang="en-GB" altLang="en-US" sz="1600" b="1" dirty="0">
              <a:latin typeface="Montserrat" panose="00000500000000000000" pitchFamily="2" charset="0"/>
            </a:endParaRPr>
          </a:p>
        </p:txBody>
      </p:sp>
      <p:sp>
        <p:nvSpPr>
          <p:cNvPr id="8" name="TextBox 7">
            <a:extLst>
              <a:ext uri="{FF2B5EF4-FFF2-40B4-BE49-F238E27FC236}">
                <a16:creationId xmlns:a16="http://schemas.microsoft.com/office/drawing/2014/main" id="{AC84D486-5C17-BD9D-73DE-FD8BF3B8C897}"/>
              </a:ext>
            </a:extLst>
          </p:cNvPr>
          <p:cNvSpPr txBox="1"/>
          <p:nvPr/>
        </p:nvSpPr>
        <p:spPr>
          <a:xfrm>
            <a:off x="5876520" y="2414617"/>
            <a:ext cx="1004559" cy="246221"/>
          </a:xfrm>
          <a:prstGeom prst="rect">
            <a:avLst/>
          </a:prstGeom>
          <a:noFill/>
        </p:spPr>
        <p:txBody>
          <a:bodyPr wrap="square" rtlCol="0">
            <a:spAutoFit/>
          </a:bodyPr>
          <a:lstStyle/>
          <a:p>
            <a:r>
              <a:rPr lang="en-US" sz="1000" b="0" i="0" u="none" dirty="0">
                <a:solidFill>
                  <a:schemeClr val="dk1"/>
                </a:solidFill>
                <a:latin typeface="Montserrat"/>
                <a:ea typeface="Montserrat"/>
                <a:cs typeface="Montserrat"/>
                <a:sym typeface="Montserrat"/>
              </a:rPr>
              <a:t>100%(TBC)</a:t>
            </a:r>
            <a:endParaRPr lang="en-GB" sz="1000" dirty="0"/>
          </a:p>
        </p:txBody>
      </p:sp>
      <p:sp>
        <p:nvSpPr>
          <p:cNvPr id="5" name="TextBox 4">
            <a:extLst>
              <a:ext uri="{FF2B5EF4-FFF2-40B4-BE49-F238E27FC236}">
                <a16:creationId xmlns:a16="http://schemas.microsoft.com/office/drawing/2014/main" id="{A9C87488-87EA-0258-A30F-94C9B5574364}"/>
              </a:ext>
            </a:extLst>
          </p:cNvPr>
          <p:cNvSpPr txBox="1"/>
          <p:nvPr/>
        </p:nvSpPr>
        <p:spPr>
          <a:xfrm>
            <a:off x="6808782" y="2346021"/>
            <a:ext cx="1627369" cy="461665"/>
          </a:xfrm>
          <a:prstGeom prst="rect">
            <a:avLst/>
          </a:prstGeom>
          <a:solidFill>
            <a:schemeClr val="bg1"/>
          </a:solidFill>
        </p:spPr>
        <p:txBody>
          <a:bodyPr wrap="none" rtlCol="0">
            <a:spAutoFit/>
          </a:bodyPr>
          <a:lstStyle/>
          <a:p>
            <a:r>
              <a:rPr lang="en-US" sz="1200" i="1" dirty="0">
                <a:solidFill>
                  <a:schemeClr val="accent1"/>
                </a:solidFill>
              </a:rPr>
              <a:t>No decision yet from </a:t>
            </a:r>
          </a:p>
          <a:p>
            <a:r>
              <a:rPr lang="en-US" sz="1200" i="1" dirty="0">
                <a:solidFill>
                  <a:schemeClr val="accent1"/>
                </a:solidFill>
              </a:rPr>
              <a:t>TSG on timeline</a:t>
            </a:r>
            <a:endParaRPr lang="en-GB" sz="1200" i="1" dirty="0">
              <a:solidFill>
                <a:schemeClr val="accent1"/>
              </a:solidFill>
            </a:endParaRPr>
          </a:p>
        </p:txBody>
      </p:sp>
      <p:sp>
        <p:nvSpPr>
          <p:cNvPr id="102" name="TextBox 7">
            <a:extLst>
              <a:ext uri="{FF2B5EF4-FFF2-40B4-BE49-F238E27FC236}">
                <a16:creationId xmlns:a16="http://schemas.microsoft.com/office/drawing/2014/main" id="{739920B8-6E17-4BD3-BDF0-E14BE2044AAE}"/>
              </a:ext>
            </a:extLst>
          </p:cNvPr>
          <p:cNvSpPr txBox="1"/>
          <p:nvPr/>
        </p:nvSpPr>
        <p:spPr>
          <a:xfrm>
            <a:off x="5094530" y="2414617"/>
            <a:ext cx="941140" cy="246221"/>
          </a:xfrm>
          <a:prstGeom prst="rect">
            <a:avLst/>
          </a:prstGeom>
          <a:noFill/>
        </p:spPr>
        <p:txBody>
          <a:bodyPr wrap="square" rtlCol="0">
            <a:spAutoFit/>
          </a:bodyPr>
          <a:lstStyle/>
          <a:p>
            <a:r>
              <a:rPr lang="en-US" sz="1000" dirty="0">
                <a:solidFill>
                  <a:schemeClr val="dk1"/>
                </a:solidFill>
                <a:latin typeface="Montserrat"/>
                <a:ea typeface="Montserrat"/>
                <a:cs typeface="Montserrat"/>
                <a:sym typeface="Montserrat"/>
              </a:rPr>
              <a:t>8</a:t>
            </a:r>
            <a:r>
              <a:rPr lang="en-US" sz="1000" b="0" i="0" u="none" dirty="0">
                <a:solidFill>
                  <a:schemeClr val="dk1"/>
                </a:solidFill>
                <a:latin typeface="Montserrat"/>
                <a:ea typeface="Montserrat"/>
                <a:cs typeface="Montserrat"/>
                <a:sym typeface="Montserrat"/>
              </a:rPr>
              <a:t>0%(TBC)</a:t>
            </a:r>
            <a:endParaRPr lang="en-GB" sz="1000" dirty="0"/>
          </a:p>
        </p:txBody>
      </p:sp>
      <p:cxnSp>
        <p:nvCxnSpPr>
          <p:cNvPr id="168" name="Google Shape;168;p20"/>
          <p:cNvCxnSpPr/>
          <p:nvPr/>
        </p:nvCxnSpPr>
        <p:spPr>
          <a:xfrm>
            <a:off x="4805275" y="1103362"/>
            <a:ext cx="3300" cy="3805200"/>
          </a:xfrm>
          <a:prstGeom prst="straightConnector1">
            <a:avLst/>
          </a:prstGeom>
          <a:noFill/>
          <a:ln w="38100" cap="flat" cmpd="sng">
            <a:solidFill>
              <a:schemeClr val="accent2"/>
            </a:solidFill>
            <a:prstDash val="solid"/>
            <a:miter lim="800000"/>
            <a:headEnd type="none" w="med" len="med"/>
            <a:tailEnd type="none" w="med" len="med"/>
          </a:ln>
          <a:effectLst>
            <a:outerShdw blurRad="63500" dist="23000" dir="5400000">
              <a:srgbClr val="000000">
                <a:alpha val="34900"/>
              </a:srgbClr>
            </a:outerShdw>
          </a:effectLst>
        </p:spPr>
      </p:cxnSp>
    </p:spTree>
    <p:extLst>
      <p:ext uri="{BB962C8B-B14F-4D97-AF65-F5344CB8AC3E}">
        <p14:creationId xmlns:p14="http://schemas.microsoft.com/office/powerpoint/2010/main" val="2239238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27E6C-1CD7-4C6A-9B13-88B0E8A7E358}"/>
              </a:ext>
            </a:extLst>
          </p:cNvPr>
          <p:cNvSpPr>
            <a:spLocks noGrp="1"/>
          </p:cNvSpPr>
          <p:nvPr>
            <p:ph type="ctrTitle"/>
          </p:nvPr>
        </p:nvSpPr>
        <p:spPr>
          <a:xfrm>
            <a:off x="722313" y="1927225"/>
            <a:ext cx="7772400" cy="1101725"/>
          </a:xfrm>
        </p:spPr>
        <p:txBody>
          <a:bodyPr>
            <a:normAutofit fontScale="92500"/>
          </a:bodyPr>
          <a:lstStyle/>
          <a:p>
            <a:pPr>
              <a:defRPr/>
            </a:pPr>
            <a:r>
              <a:rPr lang="en-GB" sz="4000" b="1" i="1" dirty="0">
                <a:effectLst>
                  <a:outerShdw blurRad="38100" dist="38100" dir="2700000" algn="tl">
                    <a:srgbClr val="C0C0C0"/>
                  </a:outerShdw>
                </a:effectLst>
                <a:ea typeface="ＭＳ Ｐゴシック" charset="0"/>
              </a:rPr>
              <a:t>General Information and statistics </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7F924C39-EAAC-4120-B205-53A906320C26}"/>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algn="l"/>
            <a:r>
              <a:rPr lang="en-GB" altLang="nl-NL" b="1" kern="1200" dirty="0"/>
              <a:t>SA1 Officials</a:t>
            </a:r>
          </a:p>
        </p:txBody>
      </p:sp>
      <p:sp>
        <p:nvSpPr>
          <p:cNvPr id="14339" name="Content Placeholder 2">
            <a:extLst>
              <a:ext uri="{FF2B5EF4-FFF2-40B4-BE49-F238E27FC236}">
                <a16:creationId xmlns:a16="http://schemas.microsoft.com/office/drawing/2014/main" id="{874AC76F-4CBC-42E7-9E9C-6FBD9767686C}"/>
              </a:ext>
            </a:extLst>
          </p:cNvPr>
          <p:cNvSpPr>
            <a:spLocks noGrp="1"/>
          </p:cNvSpPr>
          <p:nvPr>
            <p:ph idx="1"/>
          </p:nvPr>
        </p:nvSpPr>
        <p:spPr/>
        <p:txBody>
          <a:bodyPr/>
          <a:lstStyle/>
          <a:p>
            <a:pPr marL="341313" indent="-341313"/>
            <a:r>
              <a:rPr lang="en-GB" altLang="nl-NL" sz="2400" dirty="0"/>
              <a:t>Chairman: </a:t>
            </a:r>
          </a:p>
          <a:p>
            <a:pPr lvl="1"/>
            <a:r>
              <a:rPr lang="en-GB" altLang="nl-NL" sz="2000" dirty="0"/>
              <a:t>Jose Almodovar (KPN)</a:t>
            </a:r>
            <a:r>
              <a:rPr lang="en-GB" altLang="nl-NL" sz="2000" baseline="30000" dirty="0">
                <a:solidFill>
                  <a:srgbClr val="C00000"/>
                </a:solidFill>
              </a:rPr>
              <a:t>1</a:t>
            </a:r>
            <a:endParaRPr lang="en-GB" altLang="nl-NL" sz="2000" dirty="0"/>
          </a:p>
          <a:p>
            <a:pPr marL="341313" indent="-341313"/>
            <a:r>
              <a:rPr lang="en-GB" altLang="nl-NL" sz="2400" dirty="0"/>
              <a:t>Vice Chairmen: </a:t>
            </a:r>
          </a:p>
          <a:p>
            <a:pPr lvl="1"/>
            <a:r>
              <a:rPr lang="en-GB" altLang="nl-NL" sz="2000" dirty="0"/>
              <a:t>Yusuke Nakano (KDDI)</a:t>
            </a:r>
            <a:r>
              <a:rPr lang="en-GB" altLang="nl-NL" sz="2000" baseline="30000" dirty="0">
                <a:solidFill>
                  <a:srgbClr val="C00000"/>
                </a:solidFill>
              </a:rPr>
              <a:t>2</a:t>
            </a:r>
          </a:p>
          <a:p>
            <a:pPr lvl="1"/>
            <a:r>
              <a:rPr lang="en-GB" altLang="nl-NL" sz="2000" dirty="0"/>
              <a:t>Qun Wei (China Unicom)</a:t>
            </a:r>
            <a:r>
              <a:rPr lang="en-GB" altLang="nl-NL" sz="2000" baseline="30000" dirty="0">
                <a:solidFill>
                  <a:srgbClr val="C00000"/>
                </a:solidFill>
              </a:rPr>
              <a:t>3</a:t>
            </a:r>
            <a:endParaRPr lang="en-GB" altLang="nl-NL" sz="2000" dirty="0"/>
          </a:p>
          <a:p>
            <a:pPr marL="341313" indent="-341313"/>
            <a:r>
              <a:rPr lang="en-GB" altLang="nl-NL" sz="2400" dirty="0"/>
              <a:t> Secretary: </a:t>
            </a:r>
          </a:p>
          <a:p>
            <a:pPr lvl="1">
              <a:spcBef>
                <a:spcPct val="0"/>
              </a:spcBef>
            </a:pPr>
            <a:r>
              <a:rPr lang="en-GB" altLang="nl-NL" sz="2000" dirty="0"/>
              <a:t>Alain Sultan (MCC)</a:t>
            </a:r>
          </a:p>
          <a:p>
            <a:pPr marL="341313" indent="-341313">
              <a:spcBef>
                <a:spcPct val="0"/>
              </a:spcBef>
              <a:buFontTx/>
              <a:buNone/>
            </a:pPr>
            <a:endParaRPr lang="en-GB" altLang="nl-NL" sz="1600" baseline="30000" dirty="0">
              <a:solidFill>
                <a:srgbClr val="C00000"/>
              </a:solidFill>
            </a:endParaRPr>
          </a:p>
          <a:p>
            <a:pPr marL="341313" indent="-341313">
              <a:spcBef>
                <a:spcPct val="0"/>
              </a:spcBef>
              <a:buFontTx/>
              <a:buNone/>
            </a:pPr>
            <a:r>
              <a:rPr lang="en-GB" altLang="nl-NL" sz="1600" baseline="30000" dirty="0">
                <a:solidFill>
                  <a:srgbClr val="C00000"/>
                </a:solidFill>
              </a:rPr>
              <a:t>1</a:t>
            </a:r>
            <a:r>
              <a:rPr lang="en-GB" altLang="nl-NL" sz="1800" dirty="0"/>
              <a:t> </a:t>
            </a:r>
            <a:r>
              <a:rPr lang="en-GB" altLang="nl-NL" sz="1200" dirty="0"/>
              <a:t>Re-elected for third term May 2023</a:t>
            </a:r>
          </a:p>
          <a:p>
            <a:pPr marL="341313" indent="-341313">
              <a:spcBef>
                <a:spcPct val="0"/>
              </a:spcBef>
              <a:buFontTx/>
              <a:buNone/>
            </a:pPr>
            <a:r>
              <a:rPr lang="en-GB" altLang="nl-NL" sz="1600" baseline="30000" dirty="0">
                <a:solidFill>
                  <a:srgbClr val="C00000"/>
                </a:solidFill>
              </a:rPr>
              <a:t>2</a:t>
            </a:r>
            <a:r>
              <a:rPr lang="en-GB" altLang="nl-NL" sz="1600" dirty="0">
                <a:solidFill>
                  <a:srgbClr val="C00000"/>
                </a:solidFill>
              </a:rPr>
              <a:t> </a:t>
            </a:r>
            <a:r>
              <a:rPr lang="en-GB" altLang="nl-NL" sz="1200" dirty="0"/>
              <a:t>Re-elected for second term November 2023</a:t>
            </a:r>
          </a:p>
          <a:p>
            <a:pPr marL="341313" indent="-341313">
              <a:spcBef>
                <a:spcPct val="0"/>
              </a:spcBef>
              <a:buFontTx/>
              <a:buNone/>
            </a:pPr>
            <a:r>
              <a:rPr lang="en-GB" altLang="nl-NL" sz="1600" baseline="30000" dirty="0">
                <a:solidFill>
                  <a:srgbClr val="C00000"/>
                </a:solidFill>
              </a:rPr>
              <a:t>3</a:t>
            </a:r>
            <a:r>
              <a:rPr lang="en-GB" altLang="nl-NL" sz="1600" dirty="0">
                <a:solidFill>
                  <a:srgbClr val="C00000"/>
                </a:solidFill>
              </a:rPr>
              <a:t> </a:t>
            </a:r>
            <a:r>
              <a:rPr lang="en-GB" altLang="nl-NL" sz="1200" dirty="0"/>
              <a:t>Elected November 2023</a:t>
            </a:r>
          </a:p>
          <a:p>
            <a:pPr marL="341313" indent="-341313"/>
            <a:endParaRPr lang="en-GB" altLang="nl-NL" sz="24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9A12EF54-87AF-449F-9CF7-C1CB4FA7BC62}"/>
              </a:ext>
            </a:extLst>
          </p:cNvPr>
          <p:cNvSpPr>
            <a:spLocks noGrp="1"/>
          </p:cNvSpPr>
          <p:nvPr>
            <p:ph type="title"/>
          </p:nvPr>
        </p:nvSpPr>
        <p:spPr>
          <a:xfrm>
            <a:off x="401002" y="171450"/>
            <a:ext cx="6827838" cy="857250"/>
          </a:xfrm>
        </p:spPr>
        <p:txBody>
          <a:bodyPr/>
          <a:lstStyle/>
          <a:p>
            <a:pPr algn="l">
              <a:defRPr/>
            </a:pPr>
            <a:r>
              <a:rPr lang="en-GB" altLang="nl-NL" b="1" kern="1200" dirty="0"/>
              <a:t>Statistics</a:t>
            </a:r>
          </a:p>
        </p:txBody>
      </p:sp>
      <p:sp>
        <p:nvSpPr>
          <p:cNvPr id="2" name="Rectangle 1">
            <a:extLst>
              <a:ext uri="{FF2B5EF4-FFF2-40B4-BE49-F238E27FC236}">
                <a16:creationId xmlns:a16="http://schemas.microsoft.com/office/drawing/2014/main" id="{13F194FE-C4ED-418B-9971-E02EFD49DFE2}"/>
              </a:ext>
            </a:extLst>
          </p:cNvPr>
          <p:cNvSpPr/>
          <p:nvPr/>
        </p:nvSpPr>
        <p:spPr bwMode="auto">
          <a:xfrm>
            <a:off x="8503920" y="4896612"/>
            <a:ext cx="278892" cy="201168"/>
          </a:xfrm>
          <a:prstGeom prst="rect">
            <a:avLst/>
          </a:prstGeom>
          <a:ln>
            <a:solidFill>
              <a:schemeClr val="bg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000" b="0" i="0" u="none" strike="noStrike" cap="none" normalizeH="0" baseline="0">
              <a:ln>
                <a:noFill/>
              </a:ln>
              <a:solidFill>
                <a:schemeClr val="tx1"/>
              </a:solidFill>
              <a:effectLst/>
              <a:latin typeface="Arial" charset="0"/>
            </a:endParaRPr>
          </a:p>
        </p:txBody>
      </p:sp>
      <p:graphicFrame>
        <p:nvGraphicFramePr>
          <p:cNvPr id="4" name="Content Placeholder 1">
            <a:extLst>
              <a:ext uri="{FF2B5EF4-FFF2-40B4-BE49-F238E27FC236}">
                <a16:creationId xmlns:a16="http://schemas.microsoft.com/office/drawing/2014/main" id="{215D4DB2-3CFD-4143-8566-3EAAB4FFFFC9}"/>
              </a:ext>
            </a:extLst>
          </p:cNvPr>
          <p:cNvGraphicFramePr>
            <a:graphicFrameLocks/>
          </p:cNvGraphicFramePr>
          <p:nvPr>
            <p:extLst>
              <p:ext uri="{D42A27DB-BD31-4B8C-83A1-F6EECF244321}">
                <p14:modId xmlns:p14="http://schemas.microsoft.com/office/powerpoint/2010/main" val="3467827742"/>
              </p:ext>
            </p:extLst>
          </p:nvPr>
        </p:nvGraphicFramePr>
        <p:xfrm>
          <a:off x="401002" y="941058"/>
          <a:ext cx="8341995" cy="4030992"/>
        </p:xfrm>
        <a:graphic>
          <a:graphicData uri="http://schemas.openxmlformats.org/drawingml/2006/table">
            <a:tbl>
              <a:tblPr/>
              <a:tblGrid>
                <a:gridCol w="1917346">
                  <a:extLst>
                    <a:ext uri="{9D8B030D-6E8A-4147-A177-3AD203B41FA5}">
                      <a16:colId xmlns:a16="http://schemas.microsoft.com/office/drawing/2014/main" val="20000"/>
                    </a:ext>
                  </a:extLst>
                </a:gridCol>
                <a:gridCol w="918918">
                  <a:extLst>
                    <a:ext uri="{9D8B030D-6E8A-4147-A177-3AD203B41FA5}">
                      <a16:colId xmlns:a16="http://schemas.microsoft.com/office/drawing/2014/main" val="20001"/>
                    </a:ext>
                  </a:extLst>
                </a:gridCol>
                <a:gridCol w="918918">
                  <a:extLst>
                    <a:ext uri="{9D8B030D-6E8A-4147-A177-3AD203B41FA5}">
                      <a16:colId xmlns:a16="http://schemas.microsoft.com/office/drawing/2014/main" val="20002"/>
                    </a:ext>
                  </a:extLst>
                </a:gridCol>
                <a:gridCol w="918918">
                  <a:extLst>
                    <a:ext uri="{9D8B030D-6E8A-4147-A177-3AD203B41FA5}">
                      <a16:colId xmlns:a16="http://schemas.microsoft.com/office/drawing/2014/main" val="20003"/>
                    </a:ext>
                  </a:extLst>
                </a:gridCol>
                <a:gridCol w="918918">
                  <a:extLst>
                    <a:ext uri="{9D8B030D-6E8A-4147-A177-3AD203B41FA5}">
                      <a16:colId xmlns:a16="http://schemas.microsoft.com/office/drawing/2014/main" val="20004"/>
                    </a:ext>
                  </a:extLst>
                </a:gridCol>
                <a:gridCol w="918918">
                  <a:extLst>
                    <a:ext uri="{9D8B030D-6E8A-4147-A177-3AD203B41FA5}">
                      <a16:colId xmlns:a16="http://schemas.microsoft.com/office/drawing/2014/main" val="20005"/>
                    </a:ext>
                  </a:extLst>
                </a:gridCol>
                <a:gridCol w="918918">
                  <a:extLst>
                    <a:ext uri="{9D8B030D-6E8A-4147-A177-3AD203B41FA5}">
                      <a16:colId xmlns:a16="http://schemas.microsoft.com/office/drawing/2014/main" val="20006"/>
                    </a:ext>
                  </a:extLst>
                </a:gridCol>
                <a:gridCol w="911141">
                  <a:extLst>
                    <a:ext uri="{9D8B030D-6E8A-4147-A177-3AD203B41FA5}">
                      <a16:colId xmlns:a16="http://schemas.microsoft.com/office/drawing/2014/main" val="20007"/>
                    </a:ext>
                  </a:extLst>
                </a:gridCol>
              </a:tblGrid>
              <a:tr h="282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nl-NL" altLang="nl-NL" sz="1200" b="0" i="0" u="none" strike="noStrike" cap="none" normalizeH="0" baseline="0" dirty="0">
                        <a:ln>
                          <a:noFill/>
                        </a:ln>
                        <a:solidFill>
                          <a:srgbClr val="262626"/>
                        </a:solidFill>
                        <a:effectLst/>
                        <a:latin typeface="Calibri" pitchFamily="34" charset="0"/>
                        <a:ea typeface="ＭＳ Ｐゴシック" pitchFamily="34" charset="-128"/>
                      </a:endParaRPr>
                    </a:p>
                  </a:txBody>
                  <a:tcPr marL="121980" marR="121980" marT="60925" marB="60925"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altLang="nl-NL" sz="1200" b="1" i="0" u="none" strike="noStrike" cap="none" normalizeH="0" baseline="0" dirty="0">
                          <a:ln>
                            <a:noFill/>
                          </a:ln>
                          <a:solidFill>
                            <a:srgbClr val="000000"/>
                          </a:solidFill>
                          <a:effectLst/>
                          <a:latin typeface="Calibri" pitchFamily="34" charset="0"/>
                          <a:ea typeface="ＭＳ Ｐゴシック" pitchFamily="34" charset="-128"/>
                        </a:rPr>
                        <a:t>Q2 23</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altLang="nl-NL" sz="1200" b="1" i="0" u="none" strike="noStrike" cap="none" normalizeH="0" baseline="0" dirty="0">
                          <a:ln>
                            <a:noFill/>
                          </a:ln>
                          <a:solidFill>
                            <a:srgbClr val="000000"/>
                          </a:solidFill>
                          <a:effectLst/>
                          <a:latin typeface="Calibri" pitchFamily="34" charset="0"/>
                          <a:ea typeface="ＭＳ Ｐゴシック" pitchFamily="34" charset="-128"/>
                        </a:rPr>
                        <a:t>Q3 23</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altLang="nl-NL" sz="1200" b="1" i="0" u="none" strike="noStrike" cap="none" normalizeH="0" baseline="0" dirty="0">
                          <a:ln>
                            <a:noFill/>
                          </a:ln>
                          <a:solidFill>
                            <a:srgbClr val="000000"/>
                          </a:solidFill>
                          <a:effectLst/>
                          <a:latin typeface="Calibri" pitchFamily="34" charset="0"/>
                          <a:ea typeface="ＭＳ Ｐゴシック" pitchFamily="34" charset="-128"/>
                        </a:rPr>
                        <a:t>Q4 23</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altLang="nl-NL" sz="1200" b="1" i="0" u="none" strike="noStrike" cap="none" normalizeH="0" baseline="0" dirty="0">
                          <a:ln>
                            <a:noFill/>
                          </a:ln>
                          <a:solidFill>
                            <a:srgbClr val="000000"/>
                          </a:solidFill>
                          <a:effectLst/>
                          <a:latin typeface="Calibri" pitchFamily="34" charset="0"/>
                          <a:ea typeface="ＭＳ Ｐゴシック" pitchFamily="34" charset="-128"/>
                        </a:rPr>
                        <a:t>Q1 24</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altLang="nl-NL" sz="1200" b="1" i="0" u="none" strike="noStrike" cap="none" normalizeH="0" baseline="0" dirty="0">
                          <a:ln>
                            <a:noFill/>
                          </a:ln>
                          <a:solidFill>
                            <a:srgbClr val="000000"/>
                          </a:solidFill>
                          <a:effectLst/>
                          <a:latin typeface="Calibri" pitchFamily="34" charset="0"/>
                          <a:ea typeface="ＭＳ Ｐゴシック" pitchFamily="34" charset="-128"/>
                        </a:rPr>
                        <a:t>Q2 24</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altLang="nl-NL" sz="1200" b="1" i="0" u="none" strike="noStrike" cap="none" normalizeH="0" baseline="0" dirty="0">
                          <a:ln>
                            <a:noFill/>
                          </a:ln>
                          <a:solidFill>
                            <a:srgbClr val="000000"/>
                          </a:solidFill>
                          <a:effectLst/>
                          <a:latin typeface="Calibri" pitchFamily="34" charset="0"/>
                          <a:ea typeface="ＭＳ Ｐゴシック" pitchFamily="34" charset="-128"/>
                        </a:rPr>
                        <a:t>Q3 24</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altLang="nl-NL" sz="1200" b="1" i="0" u="none" strike="noStrike" cap="none" normalizeH="0" baseline="0" dirty="0">
                          <a:ln>
                            <a:noFill/>
                          </a:ln>
                          <a:solidFill>
                            <a:srgbClr val="000000"/>
                          </a:solidFill>
                          <a:effectLst/>
                          <a:latin typeface="Calibri" pitchFamily="34" charset="0"/>
                          <a:ea typeface="ＭＳ Ｐゴシック" pitchFamily="34" charset="-128"/>
                        </a:rPr>
                        <a:t>Q4 24</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713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Attended delegates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276_F2F + 69_remote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178_F2F + 61_remote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260_F2F + 134_remote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299_F2F + 49_remote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277_F2F + 68_remote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200_F2F + 74_remote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nl-NL" sz="1200" b="1" i="0" u="none" strike="noStrike" kern="1200" cap="none" normalizeH="0" baseline="0" dirty="0">
                          <a:ln>
                            <a:noFill/>
                          </a:ln>
                          <a:solidFill>
                            <a:srgbClr val="FF0000"/>
                          </a:solidFill>
                          <a:effectLst/>
                          <a:latin typeface="Calibri" pitchFamily="34" charset="0"/>
                          <a:ea typeface="ＭＳ Ｐゴシック" pitchFamily="34" charset="-128"/>
                          <a:cs typeface="+mn-cs"/>
                        </a:rPr>
                        <a:t>359_F2F</a:t>
                      </a: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 + 83_remote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1"/>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Docs at meeting end</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786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629</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487</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314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425</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551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1" i="0" u="none" strike="noStrike" kern="1200" cap="none" normalizeH="0" baseline="0" dirty="0">
                          <a:ln>
                            <a:noFill/>
                          </a:ln>
                          <a:solidFill>
                            <a:srgbClr val="FF0000"/>
                          </a:solidFill>
                          <a:effectLst/>
                          <a:latin typeface="Calibri" pitchFamily="34" charset="0"/>
                          <a:ea typeface="ＭＳ Ｐゴシック" pitchFamily="34" charset="-128"/>
                          <a:cs typeface="+mn-cs"/>
                        </a:rPr>
                        <a:t>871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Docs at meeting start</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326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292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248</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175</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231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212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1" i="0" u="none" strike="noStrike" kern="1200" cap="none" normalizeH="0" baseline="0" dirty="0">
                          <a:ln>
                            <a:noFill/>
                          </a:ln>
                          <a:solidFill>
                            <a:srgbClr val="FF0000"/>
                          </a:solidFill>
                          <a:effectLst/>
                          <a:latin typeface="Calibri" pitchFamily="34" charset="0"/>
                          <a:ea typeface="ＭＳ Ｐゴシック" pitchFamily="34" charset="-128"/>
                          <a:cs typeface="+mn-cs"/>
                        </a:rPr>
                        <a:t>376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3"/>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Incoming LS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15</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25</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29</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Outgoing LS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5"/>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Agreed CRs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51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17</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18</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Agreed alignment CRs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9</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7"/>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New Study Items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a:ln>
                            <a:noFill/>
                          </a:ln>
                          <a:solidFill>
                            <a:srgbClr val="262626"/>
                          </a:solidFill>
                          <a:effectLst/>
                          <a:latin typeface="Calibri" pitchFamily="34" charset="0"/>
                          <a:ea typeface="ＭＳ Ｐゴシック" pitchFamily="34" charset="-128"/>
                        </a:rPr>
                        <a:t>New Work Items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9"/>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Revised WID/SID</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TR/TS for Information</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11"/>
                  </a:ext>
                </a:extLst>
              </a:tr>
              <a:tr h="2784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cap="none" normalizeH="0" baseline="0" dirty="0">
                          <a:ln>
                            <a:noFill/>
                          </a:ln>
                          <a:solidFill>
                            <a:srgbClr val="262626"/>
                          </a:solidFill>
                          <a:effectLst/>
                          <a:latin typeface="Calibri" pitchFamily="34" charset="0"/>
                          <a:ea typeface="ＭＳ Ｐゴシック" pitchFamily="34" charset="-128"/>
                        </a:rPr>
                        <a:t>TR/TS for Approval</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7</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nl-NL" sz="1200" b="0" i="0" u="none" strike="noStrike" kern="1200" cap="none" normalizeH="0" baseline="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B285DC58-9EBE-4C98-989F-1031076B069B}"/>
              </a:ext>
            </a:extLst>
          </p:cNvPr>
          <p:cNvSpPr>
            <a:spLocks noGrp="1"/>
          </p:cNvSpPr>
          <p:nvPr>
            <p:ph type="title"/>
          </p:nvPr>
        </p:nvSpPr>
        <p:spPr/>
        <p:txBody>
          <a:bodyPr/>
          <a:lstStyle/>
          <a:p>
            <a:r>
              <a:rPr lang="en-GB" altLang="nl-NL" dirty="0"/>
              <a:t>Meeting Calendar</a:t>
            </a:r>
          </a:p>
        </p:txBody>
      </p:sp>
      <p:graphicFrame>
        <p:nvGraphicFramePr>
          <p:cNvPr id="3" name="Content Placeholder 4">
            <a:extLst>
              <a:ext uri="{FF2B5EF4-FFF2-40B4-BE49-F238E27FC236}">
                <a16:creationId xmlns:a16="http://schemas.microsoft.com/office/drawing/2014/main" id="{ADF58FC1-25CB-4617-B428-DA8D4333A339}"/>
              </a:ext>
            </a:extLst>
          </p:cNvPr>
          <p:cNvGraphicFramePr>
            <a:graphicFrameLocks/>
          </p:cNvGraphicFramePr>
          <p:nvPr>
            <p:extLst>
              <p:ext uri="{D42A27DB-BD31-4B8C-83A1-F6EECF244321}">
                <p14:modId xmlns:p14="http://schemas.microsoft.com/office/powerpoint/2010/main" val="925421490"/>
              </p:ext>
            </p:extLst>
          </p:nvPr>
        </p:nvGraphicFramePr>
        <p:xfrm>
          <a:off x="576390" y="1105662"/>
          <a:ext cx="7818437" cy="1699196"/>
        </p:xfrm>
        <a:graphic>
          <a:graphicData uri="http://schemas.openxmlformats.org/drawingml/2006/table">
            <a:tbl>
              <a:tblPr/>
              <a:tblGrid>
                <a:gridCol w="2132602">
                  <a:extLst>
                    <a:ext uri="{9D8B030D-6E8A-4147-A177-3AD203B41FA5}">
                      <a16:colId xmlns:a16="http://schemas.microsoft.com/office/drawing/2014/main" val="20000"/>
                    </a:ext>
                  </a:extLst>
                </a:gridCol>
                <a:gridCol w="2946572">
                  <a:extLst>
                    <a:ext uri="{9D8B030D-6E8A-4147-A177-3AD203B41FA5}">
                      <a16:colId xmlns:a16="http://schemas.microsoft.com/office/drawing/2014/main" val="20001"/>
                    </a:ext>
                  </a:extLst>
                </a:gridCol>
                <a:gridCol w="2739263">
                  <a:extLst>
                    <a:ext uri="{9D8B030D-6E8A-4147-A177-3AD203B41FA5}">
                      <a16:colId xmlns:a16="http://schemas.microsoft.com/office/drawing/2014/main" val="20002"/>
                    </a:ext>
                  </a:extLst>
                </a:gridCol>
              </a:tblGrid>
              <a:tr h="366028">
                <a:tc>
                  <a: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lr>
                          <a:srgbClr val="C00000"/>
                        </a:buClr>
                        <a:buFont typeface="Arial" pitchFamily="34" charset="0"/>
                        <a:defRPr sz="20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Meeting</a:t>
                      </a:r>
                    </a:p>
                  </a:txBody>
                  <a:tcPr marL="91439" marR="91439" marT="45731" marB="4573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lr>
                          <a:srgbClr val="C00000"/>
                        </a:buClr>
                        <a:buFont typeface="Arial" pitchFamily="34" charset="0"/>
                        <a:defRPr sz="20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Date</a:t>
                      </a:r>
                    </a:p>
                  </a:txBody>
                  <a:tcPr marL="91439" marR="91439" marT="45731" marB="4573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400">
                          <a:solidFill>
                            <a:schemeClr val="tx1"/>
                          </a:solidFill>
                          <a:latin typeface="Calibri" pitchFamily="34" charset="0"/>
                          <a:ea typeface="ＭＳ Ｐゴシック" pitchFamily="34" charset="-128"/>
                        </a:defRPr>
                      </a:lvl1pPr>
                      <a:lvl2pPr marL="742950" indent="-285750" eaLnBrk="0" hangingPunct="0">
                        <a:spcBef>
                          <a:spcPct val="20000"/>
                        </a:spcBef>
                        <a:buClr>
                          <a:srgbClr val="C00000"/>
                        </a:buClr>
                        <a:buFont typeface="Arial" pitchFamily="34" charset="0"/>
                        <a:defRPr sz="2000">
                          <a:solidFill>
                            <a:schemeClr val="tx1"/>
                          </a:solidFill>
                          <a:latin typeface="Calibri" pitchFamily="34" charset="0"/>
                          <a:ea typeface="ＭＳ Ｐゴシック" pitchFamily="34" charset="-128"/>
                        </a:defRPr>
                      </a:lvl2pPr>
                      <a:lvl3pPr marL="11430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3pPr>
                      <a:lvl4pPr marL="1600200" indent="-228600" eaLnBrk="0" hangingPunct="0">
                        <a:spcBef>
                          <a:spcPct val="20000"/>
                        </a:spcBef>
                        <a:buFont typeface="Arial" pitchFamily="34" charset="0"/>
                        <a:defRPr>
                          <a:solidFill>
                            <a:schemeClr val="tx1"/>
                          </a:solidFill>
                          <a:latin typeface="Calibri" pitchFamily="34" charset="0"/>
                          <a:ea typeface="ＭＳ Ｐゴシック" pitchFamily="34" charset="-128"/>
                        </a:defRPr>
                      </a:lvl4pPr>
                      <a:lvl5pPr marL="2057400" indent="-228600" eaLnBrk="0" hangingPunct="0">
                        <a:spcBef>
                          <a:spcPct val="20000"/>
                        </a:spcBef>
                        <a:buFont typeface="Arial" pitchFamily="34" charset="0"/>
                        <a:defRPr sz="1400">
                          <a:solidFill>
                            <a:schemeClr val="tx1"/>
                          </a:solidFill>
                          <a:latin typeface="Calibri" pitchFamily="34" charset="0"/>
                          <a:ea typeface="ＭＳ Ｐゴシック" pitchFamily="34" charset="-128"/>
                        </a:defRPr>
                      </a:lvl5pPr>
                      <a:lvl6pPr marL="25146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6pPr>
                      <a:lvl7pPr marL="29718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7pPr>
                      <a:lvl8pPr marL="34290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8pPr>
                      <a:lvl9pPr marL="3886200" indent="-228600" eaLnBrk="0" fontAlgn="base" hangingPunct="0">
                        <a:spcBef>
                          <a:spcPct val="20000"/>
                        </a:spcBef>
                        <a:spcAft>
                          <a:spcPct val="0"/>
                        </a:spcAft>
                        <a:buFont typeface="Arial" pitchFamily="34" charset="0"/>
                        <a:defRPr sz="1400">
                          <a:solidFill>
                            <a:schemeClr val="tx1"/>
                          </a:solidFill>
                          <a:latin typeface="Calibri" pitchFamily="34" charset="0"/>
                          <a:ea typeface="ＭＳ Ｐゴシック"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800" b="1" i="0" u="none" strike="noStrike" cap="none" normalizeH="0" baseline="0" dirty="0">
                          <a:ln>
                            <a:noFill/>
                          </a:ln>
                          <a:solidFill>
                            <a:srgbClr val="4F6228"/>
                          </a:solidFill>
                          <a:effectLst/>
                          <a:latin typeface="Calibri" pitchFamily="34" charset="0"/>
                          <a:ea typeface="ＭＳ Ｐゴシック" pitchFamily="34" charset="-128"/>
                          <a:cs typeface="Arial" pitchFamily="34" charset="0"/>
                        </a:rPr>
                        <a:t>Location</a:t>
                      </a:r>
                    </a:p>
                  </a:txBody>
                  <a:tcPr marL="91439" marR="91439" marT="45731" marB="4573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33292">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0" i="0" u="none" strike="noStrike" kern="1200" cap="none" spc="0" normalizeH="0" baseline="0" noProof="0" dirty="0">
                          <a:ln>
                            <a:noFill/>
                          </a:ln>
                          <a:solidFill>
                            <a:srgbClr val="4F6228"/>
                          </a:solidFill>
                          <a:effectLst/>
                          <a:uLnTx/>
                          <a:uFillTx/>
                          <a:latin typeface="Calibri" pitchFamily="34" charset="0"/>
                          <a:ea typeface="ＭＳ Ｐゴシック" pitchFamily="34" charset="-128"/>
                          <a:cs typeface="Arial" pitchFamily="34" charset="0"/>
                        </a:rPr>
                        <a:t>SA1#109</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fr-FR"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17-21 </a:t>
                      </a:r>
                      <a:r>
                        <a:rPr kumimoji="0" lang="fr-FR" sz="1800" b="0" i="0" u="none" strike="noStrike" kern="1200" cap="none" spc="0" normalizeH="0" baseline="0" dirty="0" err="1">
                          <a:ln>
                            <a:noFill/>
                          </a:ln>
                          <a:solidFill>
                            <a:srgbClr val="4F6228"/>
                          </a:solidFill>
                          <a:effectLst/>
                          <a:uLnTx/>
                          <a:uFillTx/>
                          <a:latin typeface="Calibri" pitchFamily="34" charset="0"/>
                          <a:ea typeface="ＭＳ Ｐゴシック" pitchFamily="34" charset="-128"/>
                          <a:cs typeface="Arial" pitchFamily="34" charset="0"/>
                        </a:rPr>
                        <a:t>Feb</a:t>
                      </a:r>
                      <a:r>
                        <a:rPr kumimoji="0" lang="fr-FR"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 2025</a:t>
                      </a:r>
                      <a:endPar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endParaRP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fr-FR" sz="1800" b="0" i="0" u="none" strike="noStrike" kern="1200" cap="none" spc="0" normalizeH="0" baseline="0" dirty="0" err="1">
                          <a:ln>
                            <a:noFill/>
                          </a:ln>
                          <a:solidFill>
                            <a:srgbClr val="4F6228"/>
                          </a:solidFill>
                          <a:effectLst/>
                          <a:uLnTx/>
                          <a:uFillTx/>
                          <a:latin typeface="Calibri" pitchFamily="34" charset="0"/>
                          <a:ea typeface="ＭＳ Ｐゴシック" pitchFamily="34" charset="-128"/>
                          <a:cs typeface="Arial" pitchFamily="34" charset="0"/>
                        </a:rPr>
                        <a:t>Athens</a:t>
                      </a:r>
                      <a:r>
                        <a:rPr kumimoji="0" lang="fr-FR"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 GR</a:t>
                      </a:r>
                      <a:endPar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endParaRP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2269954712"/>
                  </a:ext>
                </a:extLst>
              </a:tr>
              <a:tr h="333292">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0" i="0" u="none" strike="noStrike" kern="1200" cap="none" spc="0" normalizeH="0" baseline="0" noProof="0" dirty="0">
                          <a:ln>
                            <a:noFill/>
                          </a:ln>
                          <a:solidFill>
                            <a:srgbClr val="4F6228"/>
                          </a:solidFill>
                          <a:effectLst/>
                          <a:uLnTx/>
                          <a:uFillTx/>
                          <a:latin typeface="Calibri" pitchFamily="34" charset="0"/>
                          <a:ea typeface="ＭＳ Ｐゴシック" pitchFamily="34" charset="-128"/>
                          <a:cs typeface="Arial" pitchFamily="34" charset="0"/>
                        </a:rPr>
                        <a:t>SA1#110</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fr-FR"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19-23 May 2025</a:t>
                      </a:r>
                      <a:endPar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endParaRP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fr-FR"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Japan  (TBD)</a:t>
                      </a:r>
                      <a:endPar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endParaRP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284350586"/>
                  </a:ext>
                </a:extLst>
              </a:tr>
              <a:tr h="333292">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0" i="0" u="none" strike="noStrike" kern="1200" cap="none" spc="0" normalizeH="0" baseline="0" noProof="0" dirty="0">
                          <a:ln>
                            <a:noFill/>
                          </a:ln>
                          <a:solidFill>
                            <a:srgbClr val="4F6228"/>
                          </a:solidFill>
                          <a:effectLst/>
                          <a:uLnTx/>
                          <a:uFillTx/>
                          <a:latin typeface="Calibri" pitchFamily="34" charset="0"/>
                          <a:ea typeface="ＭＳ Ｐゴシック" pitchFamily="34" charset="-128"/>
                          <a:cs typeface="Arial" pitchFamily="34" charset="0"/>
                        </a:rPr>
                        <a:t>SA1#111</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fr-FR"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25-29 </a:t>
                      </a:r>
                      <a:r>
                        <a:rPr kumimoji="0" lang="fr-FR" sz="1800" b="0" i="0" u="none" strike="noStrike" kern="1200" cap="none" spc="0" normalizeH="0" baseline="0" dirty="0" err="1">
                          <a:ln>
                            <a:noFill/>
                          </a:ln>
                          <a:solidFill>
                            <a:srgbClr val="4F6228"/>
                          </a:solidFill>
                          <a:effectLst/>
                          <a:uLnTx/>
                          <a:uFillTx/>
                          <a:latin typeface="Calibri" pitchFamily="34" charset="0"/>
                          <a:ea typeface="ＭＳ Ｐゴシック" pitchFamily="34" charset="-128"/>
                          <a:cs typeface="Arial" pitchFamily="34" charset="0"/>
                        </a:rPr>
                        <a:t>Aug</a:t>
                      </a:r>
                      <a:r>
                        <a:rPr kumimoji="0" lang="fr-FR"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 2025</a:t>
                      </a:r>
                      <a:endPar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endParaRP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fr-FR" sz="1800" b="0" i="0" u="none" strike="noStrike" kern="1200" cap="none" spc="0" normalizeH="0" baseline="0" dirty="0" err="1">
                          <a:ln>
                            <a:noFill/>
                          </a:ln>
                          <a:solidFill>
                            <a:srgbClr val="4F6228"/>
                          </a:solidFill>
                          <a:effectLst/>
                          <a:uLnTx/>
                          <a:uFillTx/>
                          <a:latin typeface="Calibri" pitchFamily="34" charset="0"/>
                          <a:ea typeface="ＭＳ Ｐゴシック" pitchFamily="34" charset="-128"/>
                          <a:cs typeface="Arial" pitchFamily="34" charset="0"/>
                        </a:rPr>
                        <a:t>Goteborg</a:t>
                      </a:r>
                      <a:r>
                        <a:rPr kumimoji="0" lang="fr-FR"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 SW</a:t>
                      </a:r>
                      <a:endPar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endParaRP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52111638"/>
                  </a:ext>
                </a:extLst>
              </a:tr>
              <a:tr h="333292">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0" i="0" u="none" strike="noStrike" kern="1200" cap="none" spc="0" normalizeH="0" baseline="0" noProof="0" dirty="0">
                          <a:ln>
                            <a:noFill/>
                          </a:ln>
                          <a:solidFill>
                            <a:srgbClr val="4F6228"/>
                          </a:solidFill>
                          <a:effectLst/>
                          <a:uLnTx/>
                          <a:uFillTx/>
                          <a:latin typeface="Calibri" pitchFamily="34" charset="0"/>
                          <a:ea typeface="ＭＳ Ｐゴシック" pitchFamily="34" charset="-128"/>
                          <a:cs typeface="Arial" pitchFamily="34" charset="0"/>
                        </a:rPr>
                        <a:t>SA1#112</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17-21 Nov 2025</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defRPr/>
                      </a:pPr>
                      <a:r>
                        <a:rPr kumimoji="0" lang="en-GB" altLang="nl-NL" sz="1800" b="0" i="0" u="none" strike="noStrike" kern="1200" cap="none" spc="0" normalizeH="0" baseline="0" dirty="0">
                          <a:ln>
                            <a:noFill/>
                          </a:ln>
                          <a:solidFill>
                            <a:srgbClr val="4F6228"/>
                          </a:solidFill>
                          <a:effectLst/>
                          <a:uLnTx/>
                          <a:uFillTx/>
                          <a:latin typeface="Calibri" pitchFamily="34" charset="0"/>
                          <a:ea typeface="ＭＳ Ｐゴシック" pitchFamily="34" charset="-128"/>
                          <a:cs typeface="Arial" pitchFamily="34" charset="0"/>
                        </a:rPr>
                        <a:t>Dallas, USA</a:t>
                      </a:r>
                    </a:p>
                  </a:txBody>
                  <a:tcPr marL="68589" marR="68589" marT="0" marB="0" anchor="ctr"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607159783"/>
                  </a:ext>
                </a:extLst>
              </a:tr>
            </a:tbl>
          </a:graphicData>
        </a:graphic>
      </p:graphicFrame>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38960EA-A44C-4FA4-B94B-29AAD4EDD824}"/>
              </a:ext>
            </a:extLst>
          </p:cNvPr>
          <p:cNvSpPr>
            <a:spLocks noGrp="1"/>
          </p:cNvSpPr>
          <p:nvPr>
            <p:ph type="title"/>
          </p:nvPr>
        </p:nvSpPr>
        <p:spPr/>
        <p:txBody>
          <a:bodyPr/>
          <a:lstStyle/>
          <a:p>
            <a:r>
              <a:rPr lang="en-GB" altLang="nl-NL" dirty="0"/>
              <a:t>Previous SA1 reports</a:t>
            </a:r>
          </a:p>
        </p:txBody>
      </p:sp>
      <p:graphicFrame>
        <p:nvGraphicFramePr>
          <p:cNvPr id="3" name="Content Placeholder 4">
            <a:extLst>
              <a:ext uri="{FF2B5EF4-FFF2-40B4-BE49-F238E27FC236}">
                <a16:creationId xmlns:a16="http://schemas.microsoft.com/office/drawing/2014/main" id="{AD5551D1-BB66-4331-AB3C-BE49B1B44394}"/>
              </a:ext>
            </a:extLst>
          </p:cNvPr>
          <p:cNvGraphicFramePr>
            <a:graphicFrameLocks/>
          </p:cNvGraphicFramePr>
          <p:nvPr>
            <p:extLst>
              <p:ext uri="{D42A27DB-BD31-4B8C-83A1-F6EECF244321}">
                <p14:modId xmlns:p14="http://schemas.microsoft.com/office/powerpoint/2010/main" val="3464552039"/>
              </p:ext>
            </p:extLst>
          </p:nvPr>
        </p:nvGraphicFramePr>
        <p:xfrm>
          <a:off x="1219391" y="959041"/>
          <a:ext cx="6561137" cy="3739762"/>
        </p:xfrm>
        <a:graphic>
          <a:graphicData uri="http://schemas.openxmlformats.org/drawingml/2006/table">
            <a:tbl>
              <a:tblPr/>
              <a:tblGrid>
                <a:gridCol w="1972742">
                  <a:extLst>
                    <a:ext uri="{9D8B030D-6E8A-4147-A177-3AD203B41FA5}">
                      <a16:colId xmlns:a16="http://schemas.microsoft.com/office/drawing/2014/main" val="20000"/>
                    </a:ext>
                  </a:extLst>
                </a:gridCol>
                <a:gridCol w="1336092">
                  <a:extLst>
                    <a:ext uri="{9D8B030D-6E8A-4147-A177-3AD203B41FA5}">
                      <a16:colId xmlns:a16="http://schemas.microsoft.com/office/drawing/2014/main" val="20001"/>
                    </a:ext>
                  </a:extLst>
                </a:gridCol>
                <a:gridCol w="3252303">
                  <a:extLst>
                    <a:ext uri="{9D8B030D-6E8A-4147-A177-3AD203B41FA5}">
                      <a16:colId xmlns:a16="http://schemas.microsoft.com/office/drawing/2014/main" val="20002"/>
                    </a:ext>
                  </a:extLst>
                </a:gridCol>
              </a:tblGrid>
              <a:tr h="2741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1" i="0" u="none" strike="noStrike" cap="none" normalizeH="0" baseline="0" dirty="0">
                          <a:ln>
                            <a:noFill/>
                          </a:ln>
                          <a:solidFill>
                            <a:srgbClr val="4F6228"/>
                          </a:solidFill>
                          <a:effectLst/>
                          <a:latin typeface="Calibri" pitchFamily="34" charset="0"/>
                          <a:ea typeface="ＭＳ Ｐゴシック" pitchFamily="34" charset="-128"/>
                        </a:rPr>
                        <a:t>TSG Meeting</a:t>
                      </a:r>
                    </a:p>
                  </a:txBody>
                  <a:tcPr marL="91438" marR="91438" marT="45608" marB="4560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1" i="0" u="none" strike="noStrike" cap="none" normalizeH="0" baseline="0" dirty="0" err="1">
                          <a:ln>
                            <a:noFill/>
                          </a:ln>
                          <a:solidFill>
                            <a:srgbClr val="4F6228"/>
                          </a:solidFill>
                          <a:effectLst/>
                          <a:latin typeface="Calibri" pitchFamily="34" charset="0"/>
                          <a:ea typeface="ＭＳ Ｐゴシック" pitchFamily="34" charset="-128"/>
                        </a:rPr>
                        <a:t>Tdoc</a:t>
                      </a:r>
                      <a:r>
                        <a:rPr kumimoji="0" lang="en-GB" altLang="nl-NL" sz="1200" b="1" i="0" u="none" strike="noStrike" cap="none" normalizeH="0" baseline="0" dirty="0">
                          <a:ln>
                            <a:noFill/>
                          </a:ln>
                          <a:solidFill>
                            <a:srgbClr val="4F6228"/>
                          </a:solidFill>
                          <a:effectLst/>
                          <a:latin typeface="Calibri" pitchFamily="34" charset="0"/>
                          <a:ea typeface="ＭＳ Ｐゴシック" pitchFamily="34" charset="-128"/>
                        </a:rPr>
                        <a:t> number</a:t>
                      </a:r>
                    </a:p>
                  </a:txBody>
                  <a:tcPr marL="91438" marR="91438" marT="45608" marB="4560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1" i="0" u="none" strike="noStrike" cap="none" normalizeH="0" baseline="0" dirty="0">
                          <a:ln>
                            <a:noFill/>
                          </a:ln>
                          <a:solidFill>
                            <a:srgbClr val="4F6228"/>
                          </a:solidFill>
                          <a:effectLst/>
                          <a:latin typeface="Calibri" pitchFamily="34" charset="0"/>
                          <a:ea typeface="ＭＳ Ｐゴシック" pitchFamily="34" charset="-128"/>
                        </a:rPr>
                        <a:t>SA1 meeting(s) covered &amp; location</a:t>
                      </a:r>
                    </a:p>
                  </a:txBody>
                  <a:tcPr marL="91438" marR="91438" marT="45608" marB="45608"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254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97130">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SA#94e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SP-211506</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SA1#96e, e-meeting</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254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extLst>
                  <a:ext uri="{0D108BD9-81ED-4DB2-BD59-A6C34878D82A}">
                    <a16:rowId xmlns:a16="http://schemas.microsoft.com/office/drawing/2014/main" val="10001"/>
                  </a:ext>
                </a:extLst>
              </a:tr>
              <a:tr h="27425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SA#95e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SP-220077</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SA1#97e, e-meeting</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5000"/>
                      </a:schemeClr>
                    </a:solidFill>
                  </a:tcPr>
                </a:tc>
                <a:extLst>
                  <a:ext uri="{0D108BD9-81ED-4DB2-BD59-A6C34878D82A}">
                    <a16:rowId xmlns:a16="http://schemas.microsoft.com/office/drawing/2014/main" val="10002"/>
                  </a:ext>
                </a:extLst>
              </a:tr>
              <a:tr h="304324">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SA#96e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SP-220427</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SA1#98e, e-meeting</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extLst>
                  <a:ext uri="{0D108BD9-81ED-4DB2-BD59-A6C34878D82A}">
                    <a16:rowId xmlns:a16="http://schemas.microsoft.com/office/drawing/2014/main" val="10003"/>
                  </a:ext>
                </a:extLst>
              </a:tr>
              <a:tr h="278696">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SA#97e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SP-220931</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SA1#99e, e-meeting</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alpha val="25000"/>
                      </a:schemeClr>
                    </a:solidFill>
                  </a:tcPr>
                </a:tc>
                <a:extLst>
                  <a:ext uri="{0D108BD9-81ED-4DB2-BD59-A6C34878D82A}">
                    <a16:rowId xmlns:a16="http://schemas.microsoft.com/office/drawing/2014/main" val="10004"/>
                  </a:ext>
                </a:extLst>
              </a:tr>
              <a:tr h="326188">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SA#98e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SP-221256</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SA1#100, Toulouse</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rgbClr val="9BBB59">
                        <a:alpha val="25000"/>
                      </a:srgbClr>
                    </a:solidFill>
                  </a:tcPr>
                </a:tc>
                <a:extLst>
                  <a:ext uri="{0D108BD9-81ED-4DB2-BD59-A6C34878D82A}">
                    <a16:rowId xmlns:a16="http://schemas.microsoft.com/office/drawing/2014/main" val="10005"/>
                  </a:ext>
                </a:extLst>
              </a:tr>
              <a:tr h="27425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SA#99</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SP-230214</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SA1#101, Athens</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1434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SA#100</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SP-230505</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SA1#102, Berlin</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7"/>
                  </a:ext>
                </a:extLst>
              </a:tr>
              <a:tr h="299444">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SA#101</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SP-231012</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SA1#103, Gothenburg</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27425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SA#102</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SP-231392</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SA1#104, Chicago</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9"/>
                  </a:ext>
                </a:extLst>
              </a:tr>
              <a:tr h="27425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SA#103</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SP-240192</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SA1#105, Athens</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27425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SA#104</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SP-240784</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SA1#106, Jeju</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11"/>
                  </a:ext>
                </a:extLst>
              </a:tr>
              <a:tr h="274252">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SA#105</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nl-NL" sz="1200" b="0" i="0" u="none" strike="noStrike" kern="1200" cap="none" normalizeH="0" baseline="0" dirty="0">
                          <a:ln>
                            <a:noFill/>
                          </a:ln>
                          <a:solidFill>
                            <a:srgbClr val="4F6228"/>
                          </a:solidFill>
                          <a:effectLst/>
                          <a:latin typeface="Calibri" pitchFamily="34" charset="0"/>
                          <a:ea typeface="ＭＳ Ｐゴシック" pitchFamily="34" charset="-128"/>
                          <a:cs typeface="+mn-cs"/>
                        </a:rPr>
                        <a:t>SP-241141</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nl-NL" sz="1200" b="0" i="0" u="none" strike="noStrike" cap="none" normalizeH="0" baseline="0" dirty="0">
                          <a:ln>
                            <a:noFill/>
                          </a:ln>
                          <a:solidFill>
                            <a:srgbClr val="4F6228"/>
                          </a:solidFill>
                          <a:effectLst/>
                          <a:latin typeface="Calibri" pitchFamily="34" charset="0"/>
                          <a:ea typeface="ＭＳ Ｐゴシック" pitchFamily="34" charset="-128"/>
                        </a:rPr>
                        <a:t>SA1#107, Maastricht</a:t>
                      </a:r>
                    </a:p>
                  </a:txBody>
                  <a:tcPr marL="91451" marR="91451" marT="45671" marB="45671" horzOverflow="overflow">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603714045"/>
                  </a:ext>
                </a:extLst>
              </a:tr>
            </a:tbl>
          </a:graphicData>
        </a:graphic>
      </p:graphicFrame>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customXml/itemProps3.xml><?xml version="1.0" encoding="utf-8"?>
<ds:datastoreItem xmlns:ds="http://schemas.openxmlformats.org/officeDocument/2006/customXml" ds:itemID="{06BFF7F3-058C-41E7-936D-0DECAAB96F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47370</TotalTime>
  <Words>2303</Words>
  <Application>Microsoft Office PowerPoint</Application>
  <PresentationFormat>On-screen Show (16:9)</PresentationFormat>
  <Paragraphs>696</Paragraphs>
  <Slides>27</Slides>
  <Notes>2</Notes>
  <HiddenSlides>15</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27</vt:i4>
      </vt:variant>
    </vt:vector>
  </HeadingPairs>
  <TitlesOfParts>
    <vt:vector size="34" baseType="lpstr">
      <vt:lpstr>MS PGothic</vt:lpstr>
      <vt:lpstr>Arial</vt:lpstr>
      <vt:lpstr>Calibri</vt:lpstr>
      <vt:lpstr>Montserrat</vt:lpstr>
      <vt:lpstr>Times New Roman</vt:lpstr>
      <vt:lpstr>Office Theme</vt:lpstr>
      <vt:lpstr>Custom Design</vt:lpstr>
      <vt:lpstr>PowerPoint Presentation</vt:lpstr>
      <vt:lpstr>Short Summary</vt:lpstr>
      <vt:lpstr>Summary – overall</vt:lpstr>
      <vt:lpstr>PowerPoint Presentation</vt:lpstr>
      <vt:lpstr>General Information and statistics </vt:lpstr>
      <vt:lpstr>SA1 Officials</vt:lpstr>
      <vt:lpstr>Statistics</vt:lpstr>
      <vt:lpstr>Meeting Calendar</vt:lpstr>
      <vt:lpstr>Previous SA1 reports</vt:lpstr>
      <vt:lpstr>Work Summary: Rel-19 and earlier  &amp; Maintenance </vt:lpstr>
      <vt:lpstr>PowerPoint Presentation</vt:lpstr>
      <vt:lpstr>PowerPoint Presentation</vt:lpstr>
      <vt:lpstr>Rel-20</vt:lpstr>
      <vt:lpstr>PowerPoint Presentation</vt:lpstr>
      <vt:lpstr>PowerPoint Presentation</vt:lpstr>
      <vt:lpstr>Rel-20  5G Advanced Study Items</vt:lpstr>
      <vt:lpstr>FRMCS Phase 6</vt:lpstr>
      <vt:lpstr>Energy as Service Criteria - Phase2</vt:lpstr>
      <vt:lpstr>Satellite access - Phase 4</vt:lpstr>
      <vt:lpstr>Rel-20 5G Advanced Normative</vt:lpstr>
      <vt:lpstr>Satellite access - Phase 4</vt:lpstr>
      <vt:lpstr>Rel-20 5G Advanced Normative – Mini WIDs</vt:lpstr>
      <vt:lpstr>Mini WID: MPS_Sat</vt:lpstr>
      <vt:lpstr>Mini WID: VMR_Ph3</vt:lpstr>
      <vt:lpstr>Rel-20 6G Study</vt:lpstr>
      <vt:lpstr>FS_6G-REQ</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CR0806r4</cp:lastModifiedBy>
  <cp:revision>2214</cp:revision>
  <cp:lastPrinted>2017-02-24T12:37:51Z</cp:lastPrinted>
  <dcterms:created xsi:type="dcterms:W3CDTF">2008-08-30T09:32:10Z</dcterms:created>
  <dcterms:modified xsi:type="dcterms:W3CDTF">2024-12-04T15:46:37Z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